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65" r:id="rId2"/>
  </p:sldMasterIdLst>
  <p:notesMasterIdLst>
    <p:notesMasterId r:id="rId22"/>
  </p:notesMasterIdLst>
  <p:handoutMasterIdLst>
    <p:handoutMasterId r:id="rId23"/>
  </p:handoutMasterIdLst>
  <p:sldIdLst>
    <p:sldId id="256" r:id="rId3"/>
    <p:sldId id="378" r:id="rId4"/>
    <p:sldId id="395" r:id="rId5"/>
    <p:sldId id="354" r:id="rId6"/>
    <p:sldId id="350" r:id="rId7"/>
    <p:sldId id="353" r:id="rId8"/>
    <p:sldId id="357" r:id="rId9"/>
    <p:sldId id="345" r:id="rId10"/>
    <p:sldId id="398" r:id="rId11"/>
    <p:sldId id="323" r:id="rId12"/>
    <p:sldId id="397" r:id="rId13"/>
    <p:sldId id="355" r:id="rId14"/>
    <p:sldId id="381" r:id="rId15"/>
    <p:sldId id="379" r:id="rId16"/>
    <p:sldId id="380" r:id="rId17"/>
    <p:sldId id="383" r:id="rId18"/>
    <p:sldId id="384" r:id="rId19"/>
    <p:sldId id="396" r:id="rId20"/>
    <p:sldId id="393" r:id="rId21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6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81D449-594C-A12A-975E-8EEC1D4B7EAA}" name="Carlos Urenda" initials="CU" userId="d965be91a5b414b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73" autoAdjust="0"/>
  </p:normalViewPr>
  <p:slideViewPr>
    <p:cSldViewPr snapToGrid="0" showGuides="1">
      <p:cViewPr varScale="1">
        <p:scale>
          <a:sx n="75" d="100"/>
          <a:sy n="75" d="100"/>
        </p:scale>
        <p:origin x="854" y="43"/>
      </p:cViewPr>
      <p:guideLst>
        <p:guide orient="horz" pos="3974"/>
        <p:guide pos="36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37CDFA7-FFF4-8605-B546-F5409DCB9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4F1F8A0-F050-838A-6ED0-E476F3781A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4D75C-16FE-4B9A-84A1-4541EF0C6511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E6BEC3F-1F43-B25D-8AD2-981EDBC5A2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D26DDFF-5782-612F-0F9A-B52BDEA6AC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24E09-8B5F-4116-B7D9-43D8CA80105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7881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CFD32D-47F8-469C-864C-03FDAB64F35C}" type="datetimeFigureOut">
              <a:rPr lang="es-ES" smtClean="0"/>
              <a:t>18/03/2026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639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defTabSz="931774">
              <a:defRPr/>
            </a:pPr>
            <a:fld id="{193D3A4C-1701-463B-9C92-A8C238F5FE5D}" type="slidenum">
              <a:rPr lang="es-C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s-C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012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6" name="Google Shape;1706;p1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707" name="Google Shape;1707;p1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s-CL"/>
              <a:pPr>
                <a:buSzPts val="1400"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6BB85-5B9D-D935-F9D8-AC6158640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D038A06-82B5-9171-14B8-25BA595CED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7A11CB8-E0A2-5A65-65D1-641C5E04F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259130-5F96-B602-0D43-078BF5639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E8344-A02B-8847-B0CD-1FD300907B3C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7420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147EB-4FE8-C23E-D9A5-F0B962D5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92F1EE5-FB4A-419D-DBE6-4A451C13D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9A37223-227C-CF01-000C-4A4C550B8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FDF4DE1-CE17-2BD9-D24A-95E8002FE6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E8344-A02B-8847-B0CD-1FD300907B3C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850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192CC-14B0-DD6F-48CC-A486A821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3753EA9-B8E2-A71E-1381-5EB101C35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60D1B7D-ED43-B126-0654-E7BCA6DA8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195E15-2DE8-3C51-B762-5ABDA25FE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pPr defTabSz="931774">
              <a:defRPr/>
            </a:pPr>
            <a:fld id="{193D3A4C-1701-463B-9C92-A8C238F5FE5D}" type="slidenum">
              <a:rPr lang="es-CL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19</a:t>
            </a:fld>
            <a:endParaRPr lang="es-C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0521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ortada corporativa 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C24C2DF1-562E-2968-377B-E958E5D7C0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5199" y="2455567"/>
            <a:ext cx="5059924" cy="1631983"/>
          </a:xfrm>
        </p:spPr>
        <p:txBody>
          <a:bodyPr wrap="square" lIns="90000" anchor="t">
            <a:noAutofit/>
          </a:bodyPr>
          <a:lstStyle>
            <a:lvl1pPr algn="l">
              <a:lnSpc>
                <a:spcPct val="90000"/>
              </a:lnSpc>
              <a:defRPr sz="40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49018C5-78FA-EAF2-31B5-184ECD6C1D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3600" y="6049313"/>
            <a:ext cx="2367648" cy="233975"/>
          </a:xfrm>
          <a:solidFill>
            <a:srgbClr val="96845E"/>
          </a:solidFill>
        </p:spPr>
        <p:txBody>
          <a:bodyPr wrap="square" lIns="9000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100" b="1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dirty="0"/>
              <a:t>HAGA CLIC PARA MODIFICAR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D4C2C2-FEA6-ED03-359C-D3D6A4E96082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543600" y="6331255"/>
            <a:ext cx="2367648" cy="219804"/>
          </a:xfrm>
          <a:solidFill>
            <a:srgbClr val="96845E"/>
          </a:solidFill>
        </p:spPr>
        <p:txBody>
          <a:bodyPr lIns="9000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900"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dirty="0"/>
              <a:t>CONTENIDO DE TEXTO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E318E60D-9D33-4A1E-610B-BB26DFE7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652" y="316861"/>
            <a:ext cx="1165418" cy="365125"/>
          </a:xfr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C60CD20-6252-60CD-9A54-A88E7C3BF4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9511" y="4184192"/>
            <a:ext cx="3024865" cy="622350"/>
          </a:xfrm>
        </p:spPr>
        <p:txBody>
          <a:bodyPr wrap="square" lIns="90000">
            <a:noAutofit/>
          </a:bodyPr>
          <a:lstStyle>
            <a:lvl1pPr marL="0" indent="0">
              <a:lnSpc>
                <a:spcPct val="150000"/>
              </a:lnSpc>
              <a:buNone/>
              <a:defRPr sz="1200" b="0" i="0">
                <a:solidFill>
                  <a:schemeClr val="bg1"/>
                </a:solidFill>
                <a:highlight>
                  <a:srgbClr val="0D00FF"/>
                </a:highlight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 dirty="0"/>
              <a:t>Haga clic para modificar los estilos de texto del patrón de subtítulo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BF53BCD-6F52-E2A0-DB9E-10841183C454}"/>
              </a:ext>
            </a:extLst>
          </p:cNvPr>
          <p:cNvGrpSpPr/>
          <p:nvPr/>
        </p:nvGrpSpPr>
        <p:grpSpPr>
          <a:xfrm>
            <a:off x="270934" y="260983"/>
            <a:ext cx="0" cy="6322591"/>
            <a:chOff x="270934" y="274425"/>
            <a:chExt cx="0" cy="6322591"/>
          </a:xfrm>
        </p:grpSpPr>
        <p:cxnSp>
          <p:nvCxnSpPr>
            <p:cNvPr id="3" name="Conector recto 2">
              <a:extLst>
                <a:ext uri="{FF2B5EF4-FFF2-40B4-BE49-F238E27FC236}">
                  <a16:creationId xmlns:a16="http://schemas.microsoft.com/office/drawing/2014/main" id="{92E4E81E-312F-E3B0-6008-B1A61CE93CB5}"/>
                </a:ext>
              </a:extLst>
            </p:cNvPr>
            <p:cNvCxnSpPr/>
            <p:nvPr/>
          </p:nvCxnSpPr>
          <p:spPr>
            <a:xfrm>
              <a:off x="270934" y="274425"/>
              <a:ext cx="0" cy="63091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ector recto 3">
              <a:extLst>
                <a:ext uri="{FF2B5EF4-FFF2-40B4-BE49-F238E27FC236}">
                  <a16:creationId xmlns:a16="http://schemas.microsoft.com/office/drawing/2014/main" id="{02BDFD25-18BF-F152-F614-DFFEC7DE2F9B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4" y="2513739"/>
              <a:ext cx="0" cy="4083277"/>
            </a:xfrm>
            <a:prstGeom prst="line">
              <a:avLst/>
            </a:prstGeom>
            <a:ln w="53975"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46B03D8-BF18-3845-AF05-5B99378E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773001" y="260983"/>
            <a:ext cx="685759" cy="685759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FFFDA21A-FAE8-B321-9A42-D684BD5B90FF}"/>
              </a:ext>
            </a:extLst>
          </p:cNvPr>
          <p:cNvGrpSpPr/>
          <p:nvPr userDrawn="1"/>
        </p:nvGrpSpPr>
        <p:grpSpPr>
          <a:xfrm>
            <a:off x="270934" y="260983"/>
            <a:ext cx="0" cy="6322591"/>
            <a:chOff x="270934" y="274425"/>
            <a:chExt cx="0" cy="6322591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A563D9D7-1CB4-B1CF-DE09-990D830D5A56}"/>
                </a:ext>
              </a:extLst>
            </p:cNvPr>
            <p:cNvCxnSpPr/>
            <p:nvPr/>
          </p:nvCxnSpPr>
          <p:spPr>
            <a:xfrm>
              <a:off x="270934" y="274425"/>
              <a:ext cx="0" cy="63091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A04015AB-E079-D342-1051-803077736D27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4" y="2513739"/>
              <a:ext cx="0" cy="4083277"/>
            </a:xfrm>
            <a:prstGeom prst="line">
              <a:avLst/>
            </a:prstGeom>
            <a:ln w="53975"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E789890B-92E9-77A8-8A83-00A66FA08B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73001" y="260983"/>
            <a:ext cx="685759" cy="6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5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02B2D-6C22-E78C-3C82-9AA5E9DB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FB32CE-9886-5871-F6EA-5F33495B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2A8D31A-4458-0EA4-5754-4181AE2D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509AA5-F805-46F8-0E17-44991157D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991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2037666-212F-3192-E552-39F387DF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422E13-E60B-9ADE-2AB3-EFD0C8F4E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94946F-9E99-63AC-76F1-4CA54D26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05461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89977-2F0D-8282-C9F8-EEECA538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47844E-0238-C59B-93A6-8EB27917C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FAA362-E726-A13A-5137-D9965631F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2A1CAB-CEFB-EE18-53BC-68E69521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6D988C-1653-3911-CA3E-27EAFA6F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0F1B4A-B6F0-1818-0A04-FE81B01D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92771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39184C-DFFC-59B5-69B2-DABFD08C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0232C14-BF36-C745-2165-E38AF6790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40335A-E4E2-70C1-680C-625C3897D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C70945-9FCE-9C19-8FC3-6C70C7B7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491876-BC4D-BFDC-1120-DFD826D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F9652C-38EB-5D48-0349-CCAAA371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26719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020368-A36B-CEB3-BF5C-6472F2304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08D8CA-207A-9BC7-9BF3-07946FF84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29AD58-A4C3-42CD-8C15-91D70CA8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D799F7-615C-0CBF-6E67-302121597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989EF4-A6CE-BC57-4C0A-9118C727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31893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971573-8870-4EE2-8E7C-5778FDEDD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BB3739-32BB-2327-5425-11C5C5F02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A81C5-4590-4362-B27A-9AC528A4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8BBBA0-79C1-4E5F-668D-C2DE181F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1DD980-D651-8B3E-8DEB-8F34DE66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841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ada corporativa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CE2935B-48BC-BF59-0D0D-919DC61DABC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0"/>
                    </a14:imgEffect>
                  </a14:imgLayer>
                </a14:imgProps>
              </a:ext>
            </a:extLst>
          </a:blip>
          <a:srcRect t="6316" b="63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7875B56-9A9C-CBAE-BE70-462F062940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 t="4750" b="4750"/>
          <a:stretch/>
        </p:blipFill>
        <p:spPr>
          <a:xfrm>
            <a:off x="1421499" y="647517"/>
            <a:ext cx="8755582" cy="528258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7E8874E-8DB4-6708-0779-FF7E29B1F27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/>
          <a:srcRect/>
          <a:stretch/>
        </p:blipFill>
        <p:spPr>
          <a:xfrm>
            <a:off x="11421141" y="260983"/>
            <a:ext cx="499925" cy="49992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C24C2DF1-562E-2968-377B-E958E5D7C0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94446" y="2062227"/>
            <a:ext cx="5129252" cy="3416320"/>
          </a:xfrm>
        </p:spPr>
        <p:txBody>
          <a:bodyPr wrap="square" lIns="90000" anchor="t">
            <a:spAutoFit/>
          </a:bodyPr>
          <a:lstStyle>
            <a:lvl1pPr algn="l">
              <a:lnSpc>
                <a:spcPct val="90000"/>
              </a:lnSpc>
              <a:defRPr sz="60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49018C5-78FA-EAF2-31B5-184ECD6C1D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23073" y="4686271"/>
            <a:ext cx="1470008" cy="303225"/>
          </a:xfrm>
          <a:solidFill>
            <a:schemeClr val="bg1"/>
          </a:solidFill>
        </p:spPr>
        <p:txBody>
          <a:bodyPr wrap="square" lIns="90000"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000" b="0" i="0">
                <a:solidFill>
                  <a:schemeClr val="bg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dirty="0"/>
              <a:t>CLIC MODIFICAR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D4C2C2-FEA6-ED03-359C-D3D6A4E96082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369393" y="5051248"/>
            <a:ext cx="2517632" cy="282129"/>
          </a:xfrm>
          <a:solidFill>
            <a:schemeClr val="bg1"/>
          </a:solidFill>
        </p:spPr>
        <p:txBody>
          <a:bodyPr wrap="square" lIns="90000">
            <a:sp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900" b="0" i="0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 dirty="0"/>
              <a:t>CONTENIDO DE TEXTO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C60CD20-6252-60CD-9A54-A88E7C3BF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7529" y="5574200"/>
            <a:ext cx="5138280" cy="408638"/>
          </a:xfrm>
        </p:spPr>
        <p:txBody>
          <a:bodyPr wrap="square" lIns="90000">
            <a:spAutoFit/>
          </a:bodyPr>
          <a:lstStyle>
            <a:lvl1pPr marL="0" indent="0">
              <a:lnSpc>
                <a:spcPct val="150000"/>
              </a:lnSpc>
              <a:buNone/>
              <a:defRPr sz="1500" b="0" i="0">
                <a:solidFill>
                  <a:schemeClr val="bg1"/>
                </a:solidFill>
                <a:highlight>
                  <a:srgbClr val="5CD183"/>
                </a:highlight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510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ice fondo color - sol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6C8E17C-F534-3B15-2E95-DDCD7B205E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1999" cy="68698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B2CB4F0-DF9A-5B15-99FC-DCDCC502A4F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270934" y="260983"/>
            <a:ext cx="0" cy="6322591"/>
            <a:chOff x="270934" y="274425"/>
            <a:chExt cx="0" cy="6322591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8EC88D0F-2523-1E70-A27C-17BF7BE39CB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270934" y="274425"/>
              <a:ext cx="0" cy="630914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EEFD12F1-4DCF-EF79-B2FF-BA8914CEB2B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270934" y="3586375"/>
              <a:ext cx="0" cy="3010641"/>
            </a:xfrm>
            <a:prstGeom prst="line">
              <a:avLst/>
            </a:prstGeom>
            <a:ln w="53975">
              <a:solidFill>
                <a:srgbClr val="FFD94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AC44F59-14BA-8C2E-7108-8C0D347E0FF3}"/>
              </a:ext>
            </a:extLst>
          </p:cNvPr>
          <p:cNvGrpSpPr/>
          <p:nvPr userDrawn="1"/>
        </p:nvGrpSpPr>
        <p:grpSpPr>
          <a:xfrm>
            <a:off x="6262660" y="260983"/>
            <a:ext cx="0" cy="6322591"/>
            <a:chOff x="270934" y="274425"/>
            <a:chExt cx="0" cy="6322591"/>
          </a:xfrm>
        </p:grpSpPr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3BCC4B79-6977-D329-0D5D-E784C41164BA}"/>
                </a:ext>
              </a:extLst>
            </p:cNvPr>
            <p:cNvCxnSpPr/>
            <p:nvPr/>
          </p:nvCxnSpPr>
          <p:spPr>
            <a:xfrm>
              <a:off x="270934" y="274425"/>
              <a:ext cx="0" cy="630914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4D0D34D5-4FDD-76DF-36E9-6726C2456667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4" y="3586375"/>
              <a:ext cx="0" cy="3010641"/>
            </a:xfrm>
            <a:prstGeom prst="line">
              <a:avLst/>
            </a:prstGeom>
            <a:ln w="539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n 31">
            <a:extLst>
              <a:ext uri="{FF2B5EF4-FFF2-40B4-BE49-F238E27FC236}">
                <a16:creationId xmlns:a16="http://schemas.microsoft.com/office/drawing/2014/main" id="{86583D9F-09A0-2222-0B79-D389279491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336" y="2754610"/>
            <a:ext cx="499925" cy="499925"/>
          </a:xfrm>
          <a:prstGeom prst="rect">
            <a:avLst/>
          </a:prstGeom>
        </p:spPr>
      </p:pic>
      <p:sp>
        <p:nvSpPr>
          <p:cNvPr id="33" name="Título 1">
            <a:extLst>
              <a:ext uri="{FF2B5EF4-FFF2-40B4-BE49-F238E27FC236}">
                <a16:creationId xmlns:a16="http://schemas.microsoft.com/office/drawing/2014/main" id="{102CDB3C-C660-DA93-6587-13E6D28AA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336" y="260983"/>
            <a:ext cx="3121767" cy="1107996"/>
          </a:xfrm>
        </p:spPr>
        <p:txBody>
          <a:bodyPr wrap="square" anchor="ctr">
            <a:spAutoFit/>
          </a:bodyPr>
          <a:lstStyle>
            <a:lvl1pPr>
              <a:lnSpc>
                <a:spcPct val="10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ÍNDICE</a:t>
            </a:r>
            <a:endParaRPr lang="es-ES_tradnl" dirty="0"/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985F034D-6660-6206-66E8-5CE34740AFC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15487" y="3592064"/>
            <a:ext cx="2724222" cy="529376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50000"/>
              </a:lnSpc>
              <a:buNone/>
              <a:defRPr sz="1000"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35" name="Marcador de texto 2">
            <a:extLst>
              <a:ext uri="{FF2B5EF4-FFF2-40B4-BE49-F238E27FC236}">
                <a16:creationId xmlns:a16="http://schemas.microsoft.com/office/drawing/2014/main" id="{4D94DB2F-B84F-70B5-D3B2-DB5FA95C678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342383" y="3548665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36" name="Marcador de texto 2">
            <a:extLst>
              <a:ext uri="{FF2B5EF4-FFF2-40B4-BE49-F238E27FC236}">
                <a16:creationId xmlns:a16="http://schemas.microsoft.com/office/drawing/2014/main" id="{46E8AF19-FCBC-8794-44CB-7CB92080EC9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342383" y="4405400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37" name="Marcador de texto 2">
            <a:extLst>
              <a:ext uri="{FF2B5EF4-FFF2-40B4-BE49-F238E27FC236}">
                <a16:creationId xmlns:a16="http://schemas.microsoft.com/office/drawing/2014/main" id="{F4D5F96F-38D5-C208-5428-1A326DC018D3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342383" y="5245659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AEB363D3-3DF2-4E70-7B71-88A41DC47FD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342383" y="6110632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39" name="Marcador de texto 2">
            <a:extLst>
              <a:ext uri="{FF2B5EF4-FFF2-40B4-BE49-F238E27FC236}">
                <a16:creationId xmlns:a16="http://schemas.microsoft.com/office/drawing/2014/main" id="{B2457FEF-A8FF-33F5-5308-3AB6E41D9C7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0167961" y="3548665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1DEB1800-087B-AD28-D0EB-5B5FE33E18C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0167961" y="4405400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41" name="Marcador de texto 2">
            <a:extLst>
              <a:ext uri="{FF2B5EF4-FFF2-40B4-BE49-F238E27FC236}">
                <a16:creationId xmlns:a16="http://schemas.microsoft.com/office/drawing/2014/main" id="{FB8B0C79-310C-BAEE-AABF-EA36A0290C2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0167961" y="5245659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42" name="Marcador de texto 2">
            <a:extLst>
              <a:ext uri="{FF2B5EF4-FFF2-40B4-BE49-F238E27FC236}">
                <a16:creationId xmlns:a16="http://schemas.microsoft.com/office/drawing/2014/main" id="{B551A061-0D52-7B4B-1098-328A6E15E7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0167961" y="6110632"/>
            <a:ext cx="1875757" cy="461665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HAGA CLIC PARA MODIFICAR CONTENIDO</a:t>
            </a:r>
          </a:p>
        </p:txBody>
      </p:sp>
      <p:sp>
        <p:nvSpPr>
          <p:cNvPr id="43" name="Marcador de texto 2">
            <a:extLst>
              <a:ext uri="{FF2B5EF4-FFF2-40B4-BE49-F238E27FC236}">
                <a16:creationId xmlns:a16="http://schemas.microsoft.com/office/drawing/2014/main" id="{A630622B-76D2-308D-D44C-8EF01EF11C7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70851" y="3412240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44" name="Marcador de texto 2">
            <a:extLst>
              <a:ext uri="{FF2B5EF4-FFF2-40B4-BE49-F238E27FC236}">
                <a16:creationId xmlns:a16="http://schemas.microsoft.com/office/drawing/2014/main" id="{FDC3B885-6519-01D7-0FFA-76A241F50F2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70851" y="4277213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45" name="Marcador de texto 2">
            <a:extLst>
              <a:ext uri="{FF2B5EF4-FFF2-40B4-BE49-F238E27FC236}">
                <a16:creationId xmlns:a16="http://schemas.microsoft.com/office/drawing/2014/main" id="{90C511AB-B46E-E92E-FEF1-38D76D703C1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470851" y="5142186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46" name="Marcador de texto 2">
            <a:extLst>
              <a:ext uri="{FF2B5EF4-FFF2-40B4-BE49-F238E27FC236}">
                <a16:creationId xmlns:a16="http://schemas.microsoft.com/office/drawing/2014/main" id="{42CD3B7C-BB09-A4D6-4039-496626D1612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470851" y="6007159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47" name="Marcador de texto 2">
            <a:extLst>
              <a:ext uri="{FF2B5EF4-FFF2-40B4-BE49-F238E27FC236}">
                <a16:creationId xmlns:a16="http://schemas.microsoft.com/office/drawing/2014/main" id="{B3D9FA3B-48D9-8643-7903-FB7EC08E716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9312905" y="3412240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48" name="Marcador de texto 2">
            <a:extLst>
              <a:ext uri="{FF2B5EF4-FFF2-40B4-BE49-F238E27FC236}">
                <a16:creationId xmlns:a16="http://schemas.microsoft.com/office/drawing/2014/main" id="{418DFAC3-75D3-CA25-6444-6E4FFA680C5A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312905" y="4277213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49" name="Marcador de texto 2">
            <a:extLst>
              <a:ext uri="{FF2B5EF4-FFF2-40B4-BE49-F238E27FC236}">
                <a16:creationId xmlns:a16="http://schemas.microsoft.com/office/drawing/2014/main" id="{D8CE0952-45F3-C3B3-B4C0-F2F5539B6FD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312905" y="5142186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  <p:sp>
        <p:nvSpPr>
          <p:cNvPr id="50" name="Marcador de texto 2">
            <a:extLst>
              <a:ext uri="{FF2B5EF4-FFF2-40B4-BE49-F238E27FC236}">
                <a16:creationId xmlns:a16="http://schemas.microsoft.com/office/drawing/2014/main" id="{20D88AC3-6563-2B25-63F6-E4262D31450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9312905" y="6007159"/>
            <a:ext cx="771365" cy="709200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550558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28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B40FC1-3B7A-4293-8D03-B31491284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ABC73C-E42D-FEA0-D100-9BD0C69B5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63B9CF-26C6-CC90-7762-A612B92E3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896B60-B0CA-E05D-F059-54A31162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749124-FB17-3B52-AF51-A6934AA1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9103" y="6356349"/>
            <a:ext cx="2743200" cy="365125"/>
          </a:xfrm>
        </p:spPr>
        <p:txBody>
          <a:bodyPr/>
          <a:lstStyle>
            <a:lvl1pPr>
              <a:defRPr b="1" i="0" baseline="0"/>
            </a:lvl1pPr>
          </a:lstStyle>
          <a:p>
            <a:pPr algn="r"/>
            <a:r>
              <a:rPr lang="es-CL" dirty="0"/>
              <a:t>&lt;</a:t>
            </a:r>
            <a:fld id="{C1991641-A8D9-4D17-97DB-97F0A34B8DEB}" type="slidenum">
              <a:rPr lang="es-CL" sz="1000" smtClean="0"/>
              <a:pPr algn="r"/>
              <a:t>‹Nº›</a:t>
            </a:fld>
            <a:r>
              <a:rPr lang="es-CL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25675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F2F25B-EAC9-4ADF-4DEA-EFA7B5ED6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27F5B-489A-D60F-E6D0-D710345D1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13DA93-F15C-B065-9D58-306D9B96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354921-D830-B320-9AD4-4AA4B54D0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4D05EB-9BF4-0BAF-9030-1A2D127C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6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2FCF5-86FE-65BC-C436-A8882A3B9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E78A8C-D6BC-7120-AD22-1A77C46A7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A98067-E394-326E-8268-29724EBE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FA2C38-D6CB-9BF1-7CB2-2BF4956C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7B2F41-A7BD-927E-707B-90E73F3E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9335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C8FD1-D9CD-E6F4-7982-3E83D19A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F5DDE7-E29B-C563-8A4D-FD1B89F34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003154-368F-F8F5-97F4-403EFA68B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A7541E-2433-0059-444C-25A29165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590CF6-9CE2-F494-0602-B9F3F15C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D7A99C-46DB-DD08-31ED-3B50599E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403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552AA-28DB-CB14-251E-93364B62F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3507B9-EDFC-B792-46AE-95801D07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6ACD41-818E-4349-ACD7-3395D44DD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D064C7-4B16-BEF2-0020-51E80A6876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2DFD83-2E35-12A1-4A72-F4FE1B529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7067C94-73A4-802D-AFFA-0F91A5C0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CD84DF-78E5-211B-3E37-9C89B389C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39BACE-B8FA-A6AD-769C-B777EA39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CB56E-28BA-4ACA-ACE2-38523A1E102B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003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C2818F4-7BB5-E5EE-0E7E-C8BB4AFB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dirty="0"/>
              <a:t>Haz clic para modificar el estilo de título del patrón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FACB12-3AC8-E0A7-4636-7B2FF63E7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05FF63-87F1-8E76-BCC7-E834653B6E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CB48EE-609D-D612-6263-613D3FA05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EE70C6-5635-4331-9536-5D0B37D6B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3468BD1A-0F98-D348-A80F-C5C482D5B5AC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863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849D08-82C7-7CCA-48FC-46B28D53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13FF4D-49A2-3737-503C-3C9094F74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0680E-F6D3-283D-E178-D8F02F1BD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332562-03F7-4AAB-27BA-DC5082490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15A82A-F143-1493-6D54-5E9B9DC97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7795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 dirty="0"/>
              <a:t> </a:t>
            </a:r>
            <a:fld id="{EFBEB78A-340E-40F2-B0A1-9D2F3E47EEA4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611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ista de una ciudad desde lo alto de una montaña&#10;&#10;Descripción generada automáticamente">
            <a:extLst>
              <a:ext uri="{FF2B5EF4-FFF2-40B4-BE49-F238E27FC236}">
                <a16:creationId xmlns:a16="http://schemas.microsoft.com/office/drawing/2014/main" id="{BCE2218A-E2C9-9D0D-C31A-C0AF509A1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9"/>
          <a:stretch/>
        </p:blipFill>
        <p:spPr>
          <a:xfrm>
            <a:off x="21" y="0"/>
            <a:ext cx="12191979" cy="688736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1638BA4E-0E4C-7B50-D5EC-6B0BC3159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58266"/>
            <a:ext cx="12852400" cy="19352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s-CL" sz="2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s-CL" sz="2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sz="2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sz="2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CL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s-CL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40A247-DB92-ECE9-FD8E-7CF67C636F5B}"/>
              </a:ext>
            </a:extLst>
          </p:cNvPr>
          <p:cNvSpPr txBox="1"/>
          <p:nvPr/>
        </p:nvSpPr>
        <p:spPr>
          <a:xfrm>
            <a:off x="271172" y="5194991"/>
            <a:ext cx="1164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USO DE AGUA EN MINERIA</a:t>
            </a:r>
            <a:endParaRPr kumimoji="0" lang="es-C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86E143-D51C-C5CC-478F-B66E72C04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1" y="164522"/>
            <a:ext cx="826496" cy="9383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6935F8-F094-E1DE-4E44-B1CF9C75A2B0}"/>
              </a:ext>
            </a:extLst>
          </p:cNvPr>
          <p:cNvSpPr txBox="1"/>
          <p:nvPr/>
        </p:nvSpPr>
        <p:spPr>
          <a:xfrm>
            <a:off x="2514600" y="5980783"/>
            <a:ext cx="88795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CARLOS URENDA, GERENTE GENERAL, CONSEJO MINERO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337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724FCA-1FF5-4C63-833E-5D3292DA2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ECFBF62C-F9EC-A6FB-E289-8EF46D0A55AD}"/>
              </a:ext>
            </a:extLst>
          </p:cNvPr>
          <p:cNvSpPr/>
          <p:nvPr/>
        </p:nvSpPr>
        <p:spPr>
          <a:xfrm>
            <a:off x="748363" y="950580"/>
            <a:ext cx="10337724" cy="563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BF0B1B3-6C87-0401-0963-5C852A02E344}"/>
              </a:ext>
            </a:extLst>
          </p:cNvPr>
          <p:cNvGrpSpPr/>
          <p:nvPr/>
        </p:nvGrpSpPr>
        <p:grpSpPr>
          <a:xfrm>
            <a:off x="748363" y="598811"/>
            <a:ext cx="0" cy="5991484"/>
            <a:chOff x="270934" y="605532"/>
            <a:chExt cx="0" cy="5991484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0F27BD41-09A0-0A8C-F08C-A47A77AAD8AF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4" y="605532"/>
              <a:ext cx="0" cy="59780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B4BEB715-E29A-5309-70F8-23B3C1AEDD37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4" y="3586375"/>
              <a:ext cx="0" cy="3010641"/>
            </a:xfrm>
            <a:prstGeom prst="line">
              <a:avLst/>
            </a:prstGeom>
            <a:ln w="539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8B90A59-6244-3B8C-8BB7-7F76895CD12D}"/>
              </a:ext>
            </a:extLst>
          </p:cNvPr>
          <p:cNvGrpSpPr/>
          <p:nvPr/>
        </p:nvGrpSpPr>
        <p:grpSpPr>
          <a:xfrm>
            <a:off x="6291085" y="0"/>
            <a:ext cx="0" cy="6570132"/>
            <a:chOff x="5757334" y="0"/>
            <a:chExt cx="0" cy="6570132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A41BC2EA-B3DE-1CD8-DC41-A2C414F52A28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260983"/>
              <a:ext cx="0" cy="6309149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2AA26B4D-F3B7-0FF9-EC98-3128B61FDBAF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0"/>
              <a:ext cx="0" cy="950580"/>
            </a:xfrm>
            <a:prstGeom prst="line">
              <a:avLst/>
            </a:prstGeom>
            <a:ln w="539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F9061D5-B3F4-3D2C-8501-F118270233CA}"/>
              </a:ext>
            </a:extLst>
          </p:cNvPr>
          <p:cNvGrpSpPr/>
          <p:nvPr/>
        </p:nvGrpSpPr>
        <p:grpSpPr>
          <a:xfrm>
            <a:off x="8477573" y="260983"/>
            <a:ext cx="113984" cy="6597017"/>
            <a:chOff x="11463853" y="260983"/>
            <a:chExt cx="14" cy="6597017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A5ED3304-F061-492D-D246-2EC6DE4B3FBD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67" y="260983"/>
              <a:ext cx="0" cy="6309149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62D082B-F0C1-702B-94C9-D4C31606D69E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53" y="6449786"/>
              <a:ext cx="0" cy="408214"/>
            </a:xfrm>
            <a:prstGeom prst="line">
              <a:avLst/>
            </a:prstGeom>
            <a:ln w="539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6AA25F6-4DC4-EDFD-FE27-EAC96DE53E3F}"/>
              </a:ext>
            </a:extLst>
          </p:cNvPr>
          <p:cNvCxnSpPr>
            <a:cxnSpLocks/>
          </p:cNvCxnSpPr>
          <p:nvPr/>
        </p:nvCxnSpPr>
        <p:spPr>
          <a:xfrm>
            <a:off x="11086087" y="281146"/>
            <a:ext cx="0" cy="630914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A16B3BC-FED5-DF7E-9608-6FD6DCFE0BB6}"/>
              </a:ext>
            </a:extLst>
          </p:cNvPr>
          <p:cNvSpPr txBox="1"/>
          <p:nvPr/>
        </p:nvSpPr>
        <p:spPr>
          <a:xfrm>
            <a:off x="1047316" y="1372772"/>
            <a:ext cx="4093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buClr>
                <a:srgbClr val="5DD183"/>
              </a:buClr>
              <a:tabLst>
                <a:tab pos="450215" algn="l"/>
              </a:tabLst>
            </a:pPr>
            <a:r>
              <a:rPr lang="es-MX" sz="3600" dirty="0">
                <a:solidFill>
                  <a:srgbClr val="5DD183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USO DE AGUA EN MINERÍA: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64E8FA-47BD-D63F-0CB4-3D77CEF6E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21141" y="260983"/>
            <a:ext cx="499925" cy="49992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4DCF797-99AE-C8B7-3724-14D62A67348C}"/>
              </a:ext>
            </a:extLst>
          </p:cNvPr>
          <p:cNvSpPr txBox="1"/>
          <p:nvPr/>
        </p:nvSpPr>
        <p:spPr>
          <a:xfrm>
            <a:off x="6364454" y="2800004"/>
            <a:ext cx="4454206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spcAft>
                <a:spcPts val="600"/>
              </a:spcAft>
              <a:buClr>
                <a:srgbClr val="5DD183"/>
              </a:buClr>
              <a:tabLst>
                <a:tab pos="450215" algn="l"/>
              </a:tabLst>
            </a:pPr>
            <a:br>
              <a:rPr lang="es-MX" sz="3000" dirty="0">
                <a:solidFill>
                  <a:srgbClr val="5DD183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s-MX" sz="4000" b="1" dirty="0">
                <a:solidFill>
                  <a:srgbClr val="5DD183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DESAFÍOS</a:t>
            </a:r>
            <a:endParaRPr lang="es-ES" sz="3000" b="1" dirty="0">
              <a:solidFill>
                <a:srgbClr val="5DD183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532B1EB3-EA31-5F3D-D37E-605FE090F7E8}"/>
              </a:ext>
            </a:extLst>
          </p:cNvPr>
          <p:cNvSpPr txBox="1">
            <a:spLocks/>
          </p:cNvSpPr>
          <p:nvPr/>
        </p:nvSpPr>
        <p:spPr>
          <a:xfrm>
            <a:off x="9354700" y="636708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>
                <a:solidFill>
                  <a:schemeClr val="bg1"/>
                </a:solidFill>
              </a:rPr>
              <a:pPr algn="r"/>
              <a:t>10</a:t>
            </a:fld>
            <a:endParaRPr lang="es-CL" sz="1200" b="0" dirty="0">
              <a:solidFill>
                <a:schemeClr val="bg1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355369A-D655-6073-22B3-FCBF7D6E7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2852737"/>
            <a:ext cx="4679950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70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E0875-0746-D147-C374-E54E139C0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47E08F86-B68F-BD50-EDAD-A3043AB59912}"/>
              </a:ext>
            </a:extLst>
          </p:cNvPr>
          <p:cNvGrpSpPr/>
          <p:nvPr/>
        </p:nvGrpSpPr>
        <p:grpSpPr>
          <a:xfrm rot="10800000">
            <a:off x="270934" y="829621"/>
            <a:ext cx="0" cy="5760675"/>
            <a:chOff x="270934" y="274424"/>
            <a:chExt cx="0" cy="57606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497C7C1D-75A9-8FBF-65C4-44EBEA4A2EF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274424"/>
              <a:ext cx="0" cy="51127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A6FEE348-E780-AA54-9654-62050F249A5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5187311"/>
              <a:ext cx="0" cy="847788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A1F2EAC1-7891-B05F-9EA9-DA92C8C34BC6}"/>
              </a:ext>
            </a:extLst>
          </p:cNvPr>
          <p:cNvGrpSpPr/>
          <p:nvPr/>
        </p:nvGrpSpPr>
        <p:grpSpPr>
          <a:xfrm>
            <a:off x="4818262" y="0"/>
            <a:ext cx="0" cy="6570132"/>
            <a:chOff x="5757334" y="0"/>
            <a:chExt cx="0" cy="6570132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9CE9D8A3-AC51-CF47-B8E3-E14F54A96AC5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63798F2F-0174-C92B-F5B7-36A4303593CE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0"/>
              <a:ext cx="0" cy="95058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A46D5713-2B39-9B44-4262-5B14831075B8}"/>
              </a:ext>
            </a:extLst>
          </p:cNvPr>
          <p:cNvGrpSpPr/>
          <p:nvPr/>
        </p:nvGrpSpPr>
        <p:grpSpPr>
          <a:xfrm>
            <a:off x="11183352" y="260983"/>
            <a:ext cx="14" cy="6597017"/>
            <a:chOff x="11463853" y="260983"/>
            <a:chExt cx="14" cy="6597017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5E5C4D99-71FE-3E7E-7B88-D7CDDA9B4B8F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67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A3759ED-32C1-D3B9-9446-A1AB90CEE1C7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53" y="6449786"/>
              <a:ext cx="0" cy="408214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7F3D355-CC28-5930-8574-62980C553269}"/>
              </a:ext>
            </a:extLst>
          </p:cNvPr>
          <p:cNvCxnSpPr>
            <a:cxnSpLocks/>
          </p:cNvCxnSpPr>
          <p:nvPr/>
        </p:nvCxnSpPr>
        <p:spPr>
          <a:xfrm>
            <a:off x="11087100" y="260983"/>
            <a:ext cx="0" cy="630914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7D04D729-E3C2-C69C-BA7F-2C2C6F5CCC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04189" y="259889"/>
            <a:ext cx="499925" cy="4999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B79BEAC-69D9-EF42-0ADE-B3B0F660A787}"/>
              </a:ext>
            </a:extLst>
          </p:cNvPr>
          <p:cNvSpPr txBox="1"/>
          <p:nvPr/>
        </p:nvSpPr>
        <p:spPr>
          <a:xfrm>
            <a:off x="415485" y="733645"/>
            <a:ext cx="4108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DESAFÍOS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E0964D-150A-FD10-75E3-90E08015F336}"/>
              </a:ext>
            </a:extLst>
          </p:cNvPr>
          <p:cNvSpPr txBox="1"/>
          <p:nvPr/>
        </p:nvSpPr>
        <p:spPr>
          <a:xfrm>
            <a:off x="5112972" y="1983328"/>
            <a:ext cx="575330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Geología.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Crecimiento.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Costos.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Permisos.</a:t>
            </a:r>
            <a:endParaRPr kumimoji="0" lang="es-ES_tradnl" sz="1100" b="0" i="0" u="none" strike="noStrike" kern="1200" cap="none" spc="0" normalizeH="0" baseline="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5" name="Imagen 14" descr="Representación en 3D de formas en colores diferentes que están apiladas">
            <a:extLst>
              <a:ext uri="{FF2B5EF4-FFF2-40B4-BE49-F238E27FC236}">
                <a16:creationId xmlns:a16="http://schemas.microsoft.com/office/drawing/2014/main" id="{1EE9F502-1398-BDA1-46C4-5DA8166BC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5" y="1815826"/>
            <a:ext cx="4064207" cy="4308529"/>
          </a:xfrm>
          <a:prstGeom prst="rect">
            <a:avLst/>
          </a:prstGeom>
        </p:spPr>
      </p:pic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8268784D-246F-D7FE-3E83-A0AF33BFA232}"/>
              </a:ext>
            </a:extLst>
          </p:cNvPr>
          <p:cNvSpPr txBox="1">
            <a:spLocks/>
          </p:cNvSpPr>
          <p:nvPr/>
        </p:nvSpPr>
        <p:spPr>
          <a:xfrm>
            <a:off x="9332030" y="64497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11</a:t>
            </a:fld>
            <a:endParaRPr lang="es-CL" sz="1200" b="0" dirty="0"/>
          </a:p>
        </p:txBody>
      </p:sp>
    </p:spTree>
    <p:extLst>
      <p:ext uri="{BB962C8B-B14F-4D97-AF65-F5344CB8AC3E}">
        <p14:creationId xmlns:p14="http://schemas.microsoft.com/office/powerpoint/2010/main" val="4284755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7D240-AEB5-5AB9-72B9-6F53F112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C12CBA2-41D6-3F52-206C-F2CFA94E19ED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6FAFD4A9-A179-2CB2-B38B-EE057637E728}"/>
              </a:ext>
            </a:extLst>
          </p:cNvPr>
          <p:cNvCxnSpPr>
            <a:cxnSpLocks/>
          </p:cNvCxnSpPr>
          <p:nvPr/>
        </p:nvCxnSpPr>
        <p:spPr>
          <a:xfrm>
            <a:off x="270934" y="673768"/>
            <a:ext cx="0" cy="173254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6EFC5EB-3321-8F0F-BA4F-E9DC7799F836}"/>
              </a:ext>
            </a:extLst>
          </p:cNvPr>
          <p:cNvSpPr txBox="1"/>
          <p:nvPr/>
        </p:nvSpPr>
        <p:spPr>
          <a:xfrm>
            <a:off x="354831" y="547524"/>
            <a:ext cx="2862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CONSUMO UNITARIO DE </a:t>
            </a: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AGUA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SEGÚN LOS PROCESOS DE CONCENTRACIÓN E HIDROMETALURGIA (2018-2024)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925EC65D-9A9C-6DF5-EFB4-6EAC45B5FD44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2BA53DD8-A18C-C474-75F8-451BEDEAC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4E6B8F-E724-0B44-FDD0-76C3A466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150" y="821267"/>
            <a:ext cx="7543799" cy="438355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937BD9E-F94E-A68B-B139-C692762A3101}"/>
              </a:ext>
            </a:extLst>
          </p:cNvPr>
          <p:cNvSpPr txBox="1"/>
          <p:nvPr/>
        </p:nvSpPr>
        <p:spPr>
          <a:xfrm>
            <a:off x="270934" y="2940324"/>
            <a:ext cx="2565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Mayor intensidad hídrica de proceso de concentración.</a:t>
            </a: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412836DA-6E66-9EDD-4B27-81F8B916C11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12</a:t>
            </a:fld>
            <a:endParaRPr lang="es-CL" sz="1200" b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5A092C5-4CD8-E0CA-452A-EFEF91AB0DE6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(2025)</a:t>
            </a:r>
          </a:p>
        </p:txBody>
      </p:sp>
    </p:spTree>
    <p:extLst>
      <p:ext uri="{BB962C8B-B14F-4D97-AF65-F5344CB8AC3E}">
        <p14:creationId xmlns:p14="http://schemas.microsoft.com/office/powerpoint/2010/main" val="769912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1A621-2D3E-EF8E-927D-DF55948A8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BBD9C29-A8C8-EC17-F31A-A75936103BDB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5953026C-34CA-4B1D-195A-B91A94CED2A6}"/>
              </a:ext>
            </a:extLst>
          </p:cNvPr>
          <p:cNvCxnSpPr>
            <a:cxnSpLocks/>
          </p:cNvCxnSpPr>
          <p:nvPr/>
        </p:nvCxnSpPr>
        <p:spPr>
          <a:xfrm>
            <a:off x="270934" y="885360"/>
            <a:ext cx="0" cy="141969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EC5C434-8227-E6CA-E75F-57DEF1CBD593}"/>
              </a:ext>
            </a:extLst>
          </p:cNvPr>
          <p:cNvSpPr txBox="1"/>
          <p:nvPr/>
        </p:nvSpPr>
        <p:spPr>
          <a:xfrm>
            <a:off x="349804" y="760908"/>
            <a:ext cx="30791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PROYECCIÓN</a:t>
            </a: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DE CONSUMO DE AGUA SEGÚN PROCESO OPERATIVO.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(2024-2034)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AB38621-9E75-3156-2AE8-D844AF940D5A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3B2C2347-ABFE-038B-F688-BF042FE7C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B19B18-0D1A-775E-B452-33B971CAA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966" y="4681212"/>
            <a:ext cx="8080700" cy="31220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14E1C3-C302-25DD-556B-10D05C9A16B3}"/>
              </a:ext>
            </a:extLst>
          </p:cNvPr>
          <p:cNvSpPr txBox="1"/>
          <p:nvPr/>
        </p:nvSpPr>
        <p:spPr>
          <a:xfrm>
            <a:off x="270934" y="2598003"/>
            <a:ext cx="30918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Efecto de aumento de concentración y disminución de  hidrometalurgia.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Más el efecto de las menores leyes.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Aumento de intensidad.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C60C5A-804E-4025-6195-956D359FCB7A}"/>
              </a:ext>
            </a:extLst>
          </p:cNvPr>
          <p:cNvSpPr txBox="1">
            <a:spLocks/>
          </p:cNvSpPr>
          <p:nvPr/>
        </p:nvSpPr>
        <p:spPr>
          <a:xfrm>
            <a:off x="9373505" y="644702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13</a:t>
            </a:fld>
            <a:endParaRPr lang="es-CL" b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26ED25-39C3-5EE0-7E68-DDA3CA6EF8BD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9C58B3-0FB5-2AF4-11CA-D5C046174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446" y="1116002"/>
            <a:ext cx="8384988" cy="33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7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31D4B-377A-006E-DD2F-6B933685C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AEBFD4B-3A70-A050-A7E7-4584520C6B9A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0F7A1730-5D51-F86F-6E2C-37232F30A5BB}"/>
              </a:ext>
            </a:extLst>
          </p:cNvPr>
          <p:cNvCxnSpPr>
            <a:cxnSpLocks/>
          </p:cNvCxnSpPr>
          <p:nvPr/>
        </p:nvCxnSpPr>
        <p:spPr>
          <a:xfrm>
            <a:off x="270934" y="885360"/>
            <a:ext cx="0" cy="12318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F3B7D6-C388-44D1-3942-4D2CD052E89C}"/>
              </a:ext>
            </a:extLst>
          </p:cNvPr>
          <p:cNvSpPr txBox="1"/>
          <p:nvPr/>
        </p:nvSpPr>
        <p:spPr>
          <a:xfrm>
            <a:off x="377623" y="821267"/>
            <a:ext cx="286278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PROYECCIÓN</a:t>
            </a: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DE PRODUCCIÓN ESPERADA DE COBRE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(2024-2034)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901C39E2-3616-E3DE-E360-45234FC38B53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8C212100-06DD-E0DB-EBA9-563A4F8DE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A2A61B-7AE2-7379-241E-3F5959DE119F}"/>
              </a:ext>
            </a:extLst>
          </p:cNvPr>
          <p:cNvSpPr txBox="1"/>
          <p:nvPr/>
        </p:nvSpPr>
        <p:spPr>
          <a:xfrm>
            <a:off x="148592" y="2336129"/>
            <a:ext cx="309181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 espera que demanda por cobre aumente 50% a 2040.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CDC1CBB7-1771-F472-662A-28CF491C1A05}"/>
              </a:ext>
            </a:extLst>
          </p:cNvPr>
          <p:cNvSpPr txBox="1">
            <a:spLocks/>
          </p:cNvSpPr>
          <p:nvPr/>
        </p:nvSpPr>
        <p:spPr>
          <a:xfrm>
            <a:off x="9389003" y="64802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14</a:t>
            </a:fld>
            <a:endParaRPr lang="es-CL" sz="1200" b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8D817E-02ED-45A9-B22C-C0A7ABA8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596" y="1280168"/>
            <a:ext cx="8162616" cy="45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1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DC181-66DA-2D9F-68D7-1E636F3D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A36EE30-5186-D00E-1ABC-2A8A2AB47646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1AAFBF9D-3B50-B5F2-5705-520C92D0B9E4}"/>
              </a:ext>
            </a:extLst>
          </p:cNvPr>
          <p:cNvCxnSpPr>
            <a:cxnSpLocks/>
          </p:cNvCxnSpPr>
          <p:nvPr/>
        </p:nvCxnSpPr>
        <p:spPr>
          <a:xfrm>
            <a:off x="270934" y="815299"/>
            <a:ext cx="0" cy="1442126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3AE1F92-46EE-74EF-1B26-33FD7CF8BF10}"/>
              </a:ext>
            </a:extLst>
          </p:cNvPr>
          <p:cNvSpPr txBox="1"/>
          <p:nvPr/>
        </p:nvSpPr>
        <p:spPr>
          <a:xfrm>
            <a:off x="418572" y="746507"/>
            <a:ext cx="2862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PROYECCIÓN</a:t>
            </a: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DE EXTRACCIÓN DE AGUA SEGÚN FUENTE DE ABASTECIMIENTO (2024-2034)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D07973D1-3503-BA75-E954-81D91CEADF8E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386BF246-4921-0418-E417-01D5AB848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BD2944B-2300-7C2F-8542-3B4F2B1CD9D9}"/>
              </a:ext>
            </a:extLst>
          </p:cNvPr>
          <p:cNvSpPr txBox="1"/>
          <p:nvPr/>
        </p:nvSpPr>
        <p:spPr>
          <a:xfrm>
            <a:off x="270934" y="2598003"/>
            <a:ext cx="29294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Disminución de la extracción de agua continental = 38,9%.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Continúa el aumento de la extracción de agua de mar= 85,3%.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67A13A-0A74-20E4-F27B-6F3B2ABE553F}"/>
              </a:ext>
            </a:extLst>
          </p:cNvPr>
          <p:cNvSpPr txBox="1">
            <a:spLocks/>
          </p:cNvSpPr>
          <p:nvPr/>
        </p:nvSpPr>
        <p:spPr>
          <a:xfrm>
            <a:off x="9448800" y="64802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15</a:t>
            </a:fld>
            <a:endParaRPr lang="es-CL" sz="1200" b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9122E4A-8D15-C038-504E-0A5FC80625AB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(2026)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38A361-131A-81F5-9098-F59807271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26" y="735538"/>
            <a:ext cx="6532849" cy="53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F11C3-AD32-AB9F-CB9B-BE6EF71F4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B015ECC-2A12-A5A5-4BDF-2AC1802B7912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17275AF-3B82-6B57-1A96-B68EEF2F563A}"/>
              </a:ext>
            </a:extLst>
          </p:cNvPr>
          <p:cNvSpPr txBox="1"/>
          <p:nvPr/>
        </p:nvSpPr>
        <p:spPr>
          <a:xfrm>
            <a:off x="145204" y="389466"/>
            <a:ext cx="6777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CATASTRO DE PROYECTOS DE PLANTAS DESALADORAS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453AFE-E479-036B-E410-603EFDC5C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F9506D-ACAD-2747-FFBF-2AA0C9D8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945"/>
          <a:stretch>
            <a:fillRect/>
          </a:stretch>
        </p:blipFill>
        <p:spPr>
          <a:xfrm>
            <a:off x="270934" y="5181600"/>
            <a:ext cx="10071946" cy="11397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5A4DB1-FE42-56E6-D7B8-AA85D4EE457A}"/>
              </a:ext>
            </a:extLst>
          </p:cNvPr>
          <p:cNvSpPr txBox="1"/>
          <p:nvPr/>
        </p:nvSpPr>
        <p:spPr>
          <a:xfrm>
            <a:off x="8757439" y="6508640"/>
            <a:ext cx="2398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9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(2025, 2026)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622C9ED7-81CA-BCFA-BB21-2BD63CEC1B56}"/>
              </a:ext>
            </a:extLst>
          </p:cNvPr>
          <p:cNvSpPr txBox="1">
            <a:spLocks/>
          </p:cNvSpPr>
          <p:nvPr/>
        </p:nvSpPr>
        <p:spPr>
          <a:xfrm>
            <a:off x="9276561" y="641445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16</a:t>
            </a:fld>
            <a:endParaRPr lang="es-CL" sz="1200" b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2B636D-D377-47D7-60DA-686CA215D4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85"/>
          <a:stretch>
            <a:fillRect/>
          </a:stretch>
        </p:blipFill>
        <p:spPr>
          <a:xfrm>
            <a:off x="365760" y="875820"/>
            <a:ext cx="9885680" cy="424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1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6565C-2E3A-C04C-3F70-77FF34FE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F15A7A1E-FED6-3DD7-292C-FB4D15C99C53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58F774E-0F47-9457-D088-C411F5140A0C}"/>
              </a:ext>
            </a:extLst>
          </p:cNvPr>
          <p:cNvCxnSpPr>
            <a:cxnSpLocks/>
          </p:cNvCxnSpPr>
          <p:nvPr/>
        </p:nvCxnSpPr>
        <p:spPr>
          <a:xfrm>
            <a:off x="270934" y="885360"/>
            <a:ext cx="0" cy="12318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E35F719-74B0-37EC-B8CC-DAA8900A1C3D}"/>
              </a:ext>
            </a:extLst>
          </p:cNvPr>
          <p:cNvSpPr txBox="1"/>
          <p:nvPr/>
        </p:nvSpPr>
        <p:spPr>
          <a:xfrm>
            <a:off x="336078" y="839577"/>
            <a:ext cx="2862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COSTO</a:t>
            </a: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UNITARIO DE PROYECTOS DE DESALACIÓN E IMPULSIÓN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3127A590-B780-6F1B-9925-2C9C1BA5CB40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8A42423A-2854-3392-FC6A-DEB6B8E6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E1C460-0F8C-76E2-D9CD-E940C84EC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280" y="1797947"/>
            <a:ext cx="7356096" cy="32621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897820-9B99-1EFF-BFC2-8027DD06609A}"/>
              </a:ext>
            </a:extLst>
          </p:cNvPr>
          <p:cNvSpPr txBox="1"/>
          <p:nvPr/>
        </p:nvSpPr>
        <p:spPr>
          <a:xfrm>
            <a:off x="270933" y="2895602"/>
            <a:ext cx="31580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Costo de electricidad mucho más alto que en competidores (59%).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 es solución para proyectos menos grandes o  de menor vida útil.</a:t>
            </a:r>
            <a:endParaRPr lang="es-CL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772CF7-5872-09F8-6651-0D8106702FCF}"/>
              </a:ext>
            </a:extLst>
          </p:cNvPr>
          <p:cNvSpPr txBox="1">
            <a:spLocks/>
          </p:cNvSpPr>
          <p:nvPr/>
        </p:nvSpPr>
        <p:spPr>
          <a:xfrm>
            <a:off x="9267769" y="648028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17</a:t>
            </a:fld>
            <a:endParaRPr lang="es-CL" sz="1200" b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72C45A-DC46-9533-AFD6-07418700C574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(2025)</a:t>
            </a:r>
          </a:p>
        </p:txBody>
      </p:sp>
    </p:spTree>
    <p:extLst>
      <p:ext uri="{BB962C8B-B14F-4D97-AF65-F5344CB8AC3E}">
        <p14:creationId xmlns:p14="http://schemas.microsoft.com/office/powerpoint/2010/main" val="3184881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1DF58-B1A5-1CDD-E651-802925559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62C40C78-1CCF-A998-1AC9-BDAF46006A8F}"/>
              </a:ext>
            </a:extLst>
          </p:cNvPr>
          <p:cNvGrpSpPr/>
          <p:nvPr/>
        </p:nvGrpSpPr>
        <p:grpSpPr>
          <a:xfrm rot="10800000">
            <a:off x="270934" y="829621"/>
            <a:ext cx="0" cy="5760675"/>
            <a:chOff x="270934" y="274424"/>
            <a:chExt cx="0" cy="57606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49A405DA-002F-468E-324C-5A20C6543C5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274424"/>
              <a:ext cx="0" cy="51127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E64109AC-86CD-DB42-A5EC-E614156B75D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5187311"/>
              <a:ext cx="0" cy="847788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BC2E3326-87C4-0B6D-47E5-7507F42C9D60}"/>
              </a:ext>
            </a:extLst>
          </p:cNvPr>
          <p:cNvGrpSpPr/>
          <p:nvPr/>
        </p:nvGrpSpPr>
        <p:grpSpPr>
          <a:xfrm>
            <a:off x="4818262" y="0"/>
            <a:ext cx="0" cy="6570132"/>
            <a:chOff x="5757334" y="0"/>
            <a:chExt cx="0" cy="6570132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269CDC4F-1568-4FF5-D8FC-76AD97778626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C32298A4-AA35-8A21-63A7-A619CB3D358A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0"/>
              <a:ext cx="0" cy="95058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1DE377A0-41D4-6000-F8FA-DD9275E8D6FF}"/>
              </a:ext>
            </a:extLst>
          </p:cNvPr>
          <p:cNvGrpSpPr/>
          <p:nvPr/>
        </p:nvGrpSpPr>
        <p:grpSpPr>
          <a:xfrm>
            <a:off x="11183352" y="260983"/>
            <a:ext cx="14" cy="6597017"/>
            <a:chOff x="11463853" y="260983"/>
            <a:chExt cx="14" cy="6597017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78A7D5E7-F1A4-2A0B-B6C6-5B3DA7D7DFC5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67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D223A842-1A04-A0CD-4C5E-3521F516A063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53" y="6449786"/>
              <a:ext cx="0" cy="408214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9782B18-ACB7-9FAF-2FDA-E3A422293DD5}"/>
              </a:ext>
            </a:extLst>
          </p:cNvPr>
          <p:cNvCxnSpPr>
            <a:cxnSpLocks/>
          </p:cNvCxnSpPr>
          <p:nvPr/>
        </p:nvCxnSpPr>
        <p:spPr>
          <a:xfrm>
            <a:off x="11087100" y="260983"/>
            <a:ext cx="0" cy="630914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670C79B9-A15E-ACB2-68E0-D39A9C21E2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04189" y="259889"/>
            <a:ext cx="499925" cy="4999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65897C-14E7-3F4D-8D17-940B8B210C84}"/>
              </a:ext>
            </a:extLst>
          </p:cNvPr>
          <p:cNvSpPr txBox="1"/>
          <p:nvPr/>
        </p:nvSpPr>
        <p:spPr>
          <a:xfrm>
            <a:off x="415485" y="733645"/>
            <a:ext cx="4108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DESAFÍOS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2E33CC-6715-A0A4-E926-06B6538DF71C}"/>
              </a:ext>
            </a:extLst>
          </p:cNvPr>
          <p:cNvSpPr txBox="1"/>
          <p:nvPr/>
        </p:nvSpPr>
        <p:spPr>
          <a:xfrm>
            <a:off x="5112972" y="1983328"/>
            <a:ext cx="575330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Geología.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Crecimiento.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Costos.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Permisos.</a:t>
            </a:r>
            <a:endParaRPr kumimoji="0" lang="es-ES_tradnl" sz="1100" b="0" i="0" u="none" strike="noStrike" kern="1200" cap="none" spc="0" normalizeH="0" baseline="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5" name="Imagen 14" descr="Representación en 3D de formas en colores diferentes que están apiladas">
            <a:extLst>
              <a:ext uri="{FF2B5EF4-FFF2-40B4-BE49-F238E27FC236}">
                <a16:creationId xmlns:a16="http://schemas.microsoft.com/office/drawing/2014/main" id="{A0DC3CF0-456B-168D-3568-632A9AF78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5" y="1815826"/>
            <a:ext cx="4064207" cy="4308529"/>
          </a:xfrm>
          <a:prstGeom prst="rect">
            <a:avLst/>
          </a:prstGeom>
        </p:spPr>
      </p:pic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75F06345-9F21-8069-3B0E-1AE587EF2A1C}"/>
              </a:ext>
            </a:extLst>
          </p:cNvPr>
          <p:cNvSpPr txBox="1">
            <a:spLocks/>
          </p:cNvSpPr>
          <p:nvPr/>
        </p:nvSpPr>
        <p:spPr>
          <a:xfrm>
            <a:off x="9365590" y="638756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18</a:t>
            </a:fld>
            <a:endParaRPr lang="es-CL" sz="1200" b="0" dirty="0"/>
          </a:p>
        </p:txBody>
      </p:sp>
    </p:spTree>
    <p:extLst>
      <p:ext uri="{BB962C8B-B14F-4D97-AF65-F5344CB8AC3E}">
        <p14:creationId xmlns:p14="http://schemas.microsoft.com/office/powerpoint/2010/main" val="2013699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C8511-17D6-DC18-F515-EDB71BF9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ista de una ciudad desde lo alto de una montaña&#10;&#10;Descripción generada automáticamente">
            <a:extLst>
              <a:ext uri="{FF2B5EF4-FFF2-40B4-BE49-F238E27FC236}">
                <a16:creationId xmlns:a16="http://schemas.microsoft.com/office/drawing/2014/main" id="{B01228B3-6D75-C371-5B2F-311CB7777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9"/>
          <a:stretch/>
        </p:blipFill>
        <p:spPr>
          <a:xfrm>
            <a:off x="21" y="0"/>
            <a:ext cx="12191979" cy="688736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C89D909-5BBC-0B4A-106E-0F897C85DD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58266"/>
            <a:ext cx="12852400" cy="193521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s-CL" sz="2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s-CL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s-CL" sz="2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sz="2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sz="29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CL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L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s-CL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72FD06-7998-4240-7F2F-AFE64591E285}"/>
              </a:ext>
            </a:extLst>
          </p:cNvPr>
          <p:cNvSpPr txBox="1"/>
          <p:nvPr/>
        </p:nvSpPr>
        <p:spPr>
          <a:xfrm>
            <a:off x="271172" y="5194991"/>
            <a:ext cx="11649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USO DE AGUA EN MINERIA</a:t>
            </a:r>
            <a:endParaRPr kumimoji="0" lang="es-C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FCE9D4D-E03D-0DF4-6230-C52DFC639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1" y="164522"/>
            <a:ext cx="826496" cy="9383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B3DA116-D876-B031-C1DA-5235E343E04D}"/>
              </a:ext>
            </a:extLst>
          </p:cNvPr>
          <p:cNvSpPr txBox="1"/>
          <p:nvPr/>
        </p:nvSpPr>
        <p:spPr>
          <a:xfrm>
            <a:off x="2514600" y="5980783"/>
            <a:ext cx="88795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ea typeface="+mn-ea"/>
                <a:cs typeface="+mn-cs"/>
              </a:rPr>
              <a:t>CARLOS URENDA, GERENTE GENERAL, CONSEJO MINERO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7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18"/>
          <p:cNvSpPr txBox="1"/>
          <p:nvPr/>
        </p:nvSpPr>
        <p:spPr>
          <a:xfrm>
            <a:off x="415487" y="885360"/>
            <a:ext cx="27907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0" i="0" u="none" strike="noStrike" cap="none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CONSEJO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CL" sz="4000" b="0" i="0" u="none" strike="noStrike" cap="none" dirty="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MINERO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0" name="Google Shape;1710;p118"/>
          <p:cNvCxnSpPr/>
          <p:nvPr/>
        </p:nvCxnSpPr>
        <p:spPr>
          <a:xfrm>
            <a:off x="270934" y="885360"/>
            <a:ext cx="0" cy="1129707"/>
          </a:xfrm>
          <a:prstGeom prst="straightConnector1">
            <a:avLst/>
          </a:prstGeom>
          <a:noFill/>
          <a:ln w="539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11" name="Google Shape;1711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3518" y="1582639"/>
            <a:ext cx="1517372" cy="383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1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1795" y="2383775"/>
            <a:ext cx="764154" cy="45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1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715" y="3439941"/>
            <a:ext cx="1464233" cy="26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1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5241" y="1586268"/>
            <a:ext cx="1453756" cy="409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1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8178" y="2329966"/>
            <a:ext cx="1413543" cy="46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p1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9886" y="3043470"/>
            <a:ext cx="1334175" cy="88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1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44127" y="4214127"/>
            <a:ext cx="1569407" cy="71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Google Shape;1719;p1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5177" y="1685433"/>
            <a:ext cx="1171782" cy="18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Google Shape;1720;p1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75341" y="2365080"/>
            <a:ext cx="1074282" cy="43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Google Shape;1722;p1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821943" y="4258613"/>
            <a:ext cx="1171786" cy="63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81926" y="1579686"/>
            <a:ext cx="1022418" cy="38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11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80184" y="3382387"/>
            <a:ext cx="1264595" cy="38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11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09396" y="5250214"/>
            <a:ext cx="948952" cy="385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11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404189" y="259889"/>
            <a:ext cx="499925" cy="499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8" name="Google Shape;1728;p118"/>
          <p:cNvCxnSpPr/>
          <p:nvPr/>
        </p:nvCxnSpPr>
        <p:spPr>
          <a:xfrm>
            <a:off x="270934" y="6468533"/>
            <a:ext cx="11624732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29" name="Google Shape;1729;p118" descr="Imagen que contiene dibujo&#10;&#10;El contenido generado por IA puede ser incorrecto.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45642" y="4180219"/>
            <a:ext cx="720600" cy="8445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0" name="Google Shape;1730;p118"/>
          <p:cNvCxnSpPr/>
          <p:nvPr/>
        </p:nvCxnSpPr>
        <p:spPr>
          <a:xfrm>
            <a:off x="3194541" y="821267"/>
            <a:ext cx="0" cy="56355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80D9923F-18CF-2B70-EADE-2B60237A8F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09" y="2787821"/>
            <a:ext cx="2031288" cy="15696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522AD2-9AEB-15DE-2FDF-55FC401950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60" y="4065200"/>
            <a:ext cx="1584104" cy="10177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A4C91F-324E-870A-9781-530E087FDB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65934" y="2318683"/>
            <a:ext cx="1689026" cy="4627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BCD14C-22E5-EDE6-01D4-CEC35E39CD33}"/>
              </a:ext>
            </a:extLst>
          </p:cNvPr>
          <p:cNvSpPr txBox="1"/>
          <p:nvPr/>
        </p:nvSpPr>
        <p:spPr>
          <a:xfrm>
            <a:off x="367940" y="2684375"/>
            <a:ext cx="252838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b="1" dirty="0">
                <a:solidFill>
                  <a:srgbClr val="39404F"/>
                </a:solidFill>
                <a:latin typeface="Lucida Sans" panose="020B0602030504020204" pitchFamily="34" charset="0"/>
              </a:rPr>
              <a:t>Asociación gremial </a:t>
            </a:r>
            <a:r>
              <a:rPr lang="es-ES" sz="1400" dirty="0">
                <a:solidFill>
                  <a:srgbClr val="39404F"/>
                </a:solidFill>
                <a:latin typeface="Lucida Sans" panose="020B0602030504020204" pitchFamily="34" charset="0"/>
              </a:rPr>
              <a:t>que agrupa a las grandes empresas mineras que operan en Chile.</a:t>
            </a:r>
          </a:p>
          <a:p>
            <a:endParaRPr lang="es-ES" sz="1400" dirty="0">
              <a:solidFill>
                <a:srgbClr val="39404F"/>
              </a:solidFill>
              <a:latin typeface="Lucida Sans" panose="020B0602030504020204" pitchFamily="34" charset="0"/>
            </a:endParaRPr>
          </a:p>
          <a:p>
            <a:pPr algn="just"/>
            <a:r>
              <a:rPr lang="es-ES" sz="1400" b="1" dirty="0">
                <a:solidFill>
                  <a:srgbClr val="39404F"/>
                </a:solidFill>
                <a:latin typeface="Lucida Sans" panose="020B0602030504020204" pitchFamily="34" charset="0"/>
              </a:rPr>
              <a:t>Nuestra misión </a:t>
            </a:r>
            <a:r>
              <a:rPr lang="es-ES" sz="1400" dirty="0">
                <a:solidFill>
                  <a:srgbClr val="39404F"/>
                </a:solidFill>
                <a:latin typeface="Lucida Sans" panose="020B0602030504020204" pitchFamily="34" charset="0"/>
              </a:rPr>
              <a:t>es promover el desarrollo competitivo y sostenible de la minería chilena, contribuyendo al bienestar del país.</a:t>
            </a:r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4227BCF8-282D-A60E-0ECC-84DF4869B705}"/>
              </a:ext>
            </a:extLst>
          </p:cNvPr>
          <p:cNvSpPr txBox="1">
            <a:spLocks/>
          </p:cNvSpPr>
          <p:nvPr/>
        </p:nvSpPr>
        <p:spPr>
          <a:xfrm>
            <a:off x="9425009" y="64432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2</a:t>
            </a:fld>
            <a:endParaRPr lang="es-CL" sz="1200" b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F3F0B-C8D8-F13B-0BD2-D4017CEC9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DC9403EB-4F60-3BF4-3448-F4A15BE1B0A2}"/>
              </a:ext>
            </a:extLst>
          </p:cNvPr>
          <p:cNvSpPr/>
          <p:nvPr/>
        </p:nvSpPr>
        <p:spPr>
          <a:xfrm>
            <a:off x="748363" y="950580"/>
            <a:ext cx="10337724" cy="563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F5FAD1D-C1B6-EA14-87DE-9963AF77E268}"/>
              </a:ext>
            </a:extLst>
          </p:cNvPr>
          <p:cNvGrpSpPr/>
          <p:nvPr/>
        </p:nvGrpSpPr>
        <p:grpSpPr>
          <a:xfrm>
            <a:off x="748363" y="598811"/>
            <a:ext cx="0" cy="5991484"/>
            <a:chOff x="270934" y="605532"/>
            <a:chExt cx="0" cy="5991484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622ADFEE-11D1-F960-ED69-0F75810FBC75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4" y="605532"/>
              <a:ext cx="0" cy="597804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AA261CE4-2AC7-6232-ADA0-C1AD4CE26C92}"/>
                </a:ext>
              </a:extLst>
            </p:cNvPr>
            <p:cNvCxnSpPr>
              <a:cxnSpLocks/>
            </p:cNvCxnSpPr>
            <p:nvPr/>
          </p:nvCxnSpPr>
          <p:spPr>
            <a:xfrm>
              <a:off x="270934" y="3586375"/>
              <a:ext cx="0" cy="3010641"/>
            </a:xfrm>
            <a:prstGeom prst="line">
              <a:avLst/>
            </a:prstGeom>
            <a:ln w="539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17F582B-48CD-064E-51DA-0571E81DC6E8}"/>
              </a:ext>
            </a:extLst>
          </p:cNvPr>
          <p:cNvGrpSpPr/>
          <p:nvPr/>
        </p:nvGrpSpPr>
        <p:grpSpPr>
          <a:xfrm>
            <a:off x="6291085" y="0"/>
            <a:ext cx="0" cy="6570132"/>
            <a:chOff x="5757334" y="0"/>
            <a:chExt cx="0" cy="6570132"/>
          </a:xfrm>
        </p:grpSpPr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52390167-2BFA-E170-414D-1BFDC815E454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260983"/>
              <a:ext cx="0" cy="6309149"/>
            </a:xfrm>
            <a:prstGeom prst="line">
              <a:avLst/>
            </a:prstGeom>
            <a:ln w="31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D2190987-7C81-FA08-240E-32BF08A92765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0"/>
              <a:ext cx="0" cy="950580"/>
            </a:xfrm>
            <a:prstGeom prst="line">
              <a:avLst/>
            </a:prstGeom>
            <a:ln w="5397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D31B64B-43E8-053F-63F1-1854CE21386B}"/>
              </a:ext>
            </a:extLst>
          </p:cNvPr>
          <p:cNvGrpSpPr/>
          <p:nvPr/>
        </p:nvGrpSpPr>
        <p:grpSpPr>
          <a:xfrm>
            <a:off x="8477573" y="260983"/>
            <a:ext cx="113984" cy="6597017"/>
            <a:chOff x="11463853" y="260983"/>
            <a:chExt cx="14" cy="6597017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40F29B2E-70D6-E448-6A34-2C8FDD0BC6E7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67" y="260983"/>
              <a:ext cx="0" cy="6309149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B93765C-8883-EC78-F5B2-526E080E9C97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53" y="6449786"/>
              <a:ext cx="0" cy="408214"/>
            </a:xfrm>
            <a:prstGeom prst="line">
              <a:avLst/>
            </a:prstGeom>
            <a:ln w="53975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275D609-A044-5DC5-3FB7-DC1A30ECBF21}"/>
              </a:ext>
            </a:extLst>
          </p:cNvPr>
          <p:cNvCxnSpPr>
            <a:cxnSpLocks/>
          </p:cNvCxnSpPr>
          <p:nvPr/>
        </p:nvCxnSpPr>
        <p:spPr>
          <a:xfrm>
            <a:off x="11086087" y="281146"/>
            <a:ext cx="0" cy="630914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0B7AC9D-2DEF-9633-AB1C-32948071C159}"/>
              </a:ext>
            </a:extLst>
          </p:cNvPr>
          <p:cNvSpPr txBox="1"/>
          <p:nvPr/>
        </p:nvSpPr>
        <p:spPr>
          <a:xfrm>
            <a:off x="1047316" y="1372772"/>
            <a:ext cx="4093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DD183"/>
              </a:buClr>
              <a:buSzTx/>
              <a:buFontTx/>
              <a:buNone/>
              <a:tabLst>
                <a:tab pos="450215" algn="l"/>
              </a:tabLst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5DD183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USO DE AGUA EN MINERÍA: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329A338-F932-304D-1772-FD4580EB87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421141" y="260983"/>
            <a:ext cx="499925" cy="49992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1023066-8360-1A72-5F68-C15448E12536}"/>
              </a:ext>
            </a:extLst>
          </p:cNvPr>
          <p:cNvSpPr txBox="1"/>
          <p:nvPr/>
        </p:nvSpPr>
        <p:spPr>
          <a:xfrm>
            <a:off x="6364454" y="2604723"/>
            <a:ext cx="4454206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spcAft>
                <a:spcPts val="600"/>
              </a:spcAft>
              <a:buClr>
                <a:srgbClr val="5DD183"/>
              </a:buClr>
              <a:tabLst>
                <a:tab pos="450215" algn="l"/>
              </a:tabLst>
            </a:pPr>
            <a:br>
              <a:rPr kumimoji="0" lang="es-MX" sz="3000" b="0" i="0" u="none" strike="noStrike" kern="1200" cap="none" spc="0" normalizeH="0" baseline="0" noProof="0" dirty="0">
                <a:ln>
                  <a:noFill/>
                </a:ln>
                <a:solidFill>
                  <a:srgbClr val="5DD183"/>
                </a:solidFill>
                <a:effectLst/>
                <a:uLnTx/>
                <a:uFillTx/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es-MX" sz="3200" b="1" dirty="0">
                <a:solidFill>
                  <a:srgbClr val="5DD183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¿En qué, cómo, cuánta y de dónde? </a:t>
            </a:r>
            <a:endParaRPr kumimoji="0" lang="es-ES" sz="3000" b="1" i="0" u="none" strike="noStrike" kern="1200" cap="none" spc="0" normalizeH="0" baseline="0" noProof="0" dirty="0">
              <a:ln>
                <a:noFill/>
              </a:ln>
              <a:solidFill>
                <a:srgbClr val="5DD183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" name="Marcador de número de diapositiva 5">
            <a:extLst>
              <a:ext uri="{FF2B5EF4-FFF2-40B4-BE49-F238E27FC236}">
                <a16:creationId xmlns:a16="http://schemas.microsoft.com/office/drawing/2014/main" id="{804AC2DB-65B4-6869-077E-FBC98112C677}"/>
              </a:ext>
            </a:extLst>
          </p:cNvPr>
          <p:cNvSpPr txBox="1">
            <a:spLocks/>
          </p:cNvSpPr>
          <p:nvPr/>
        </p:nvSpPr>
        <p:spPr>
          <a:xfrm>
            <a:off x="9333077" y="647133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>
                <a:solidFill>
                  <a:schemeClr val="bg1"/>
                </a:solidFill>
              </a:rPr>
              <a:pPr algn="r"/>
              <a:t>3</a:t>
            </a:fld>
            <a:endParaRPr lang="es-CL" sz="1200" b="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D41523F-BF62-179C-D180-2DB44EE78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200" y="2852737"/>
            <a:ext cx="4679950" cy="345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13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0D557-89EC-09BA-744C-1075623A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0F84882-7D57-2252-F98A-B32D8892777C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6820CE0-96EF-B0FF-9A02-D9146E0C1C7C}"/>
              </a:ext>
            </a:extLst>
          </p:cNvPr>
          <p:cNvCxnSpPr>
            <a:cxnSpLocks/>
          </p:cNvCxnSpPr>
          <p:nvPr/>
        </p:nvCxnSpPr>
        <p:spPr>
          <a:xfrm>
            <a:off x="270934" y="600075"/>
            <a:ext cx="0" cy="151716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B94D2CE-DFD2-C597-CBB2-A101206E18DF}"/>
              </a:ext>
            </a:extLst>
          </p:cNvPr>
          <p:cNvSpPr txBox="1"/>
          <p:nvPr/>
        </p:nvSpPr>
        <p:spPr>
          <a:xfrm>
            <a:off x="377298" y="531801"/>
            <a:ext cx="2862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CONSUMO DE </a:t>
            </a: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AGUA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OPERACIONAL POR PROCESO EN LA MINERÍA DEL COBRE (2024)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68A76FD9-8507-8880-E5FA-2636787F9C3B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A2578C9-BA67-AB06-9A21-C784F3A07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A72F479-393C-8803-4C3B-D20399459BB1}"/>
              </a:ext>
            </a:extLst>
          </p:cNvPr>
          <p:cNvSpPr txBox="1"/>
          <p:nvPr/>
        </p:nvSpPr>
        <p:spPr>
          <a:xfrm>
            <a:off x="270934" y="2783723"/>
            <a:ext cx="296914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20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Existen 2 procesos productivos.</a:t>
            </a:r>
          </a:p>
          <a:p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Criticidad de la concentración = 80%.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Lucida Sans" panose="020B0602030504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E96B26-D42C-0A2D-56C7-073B42463EA2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(2025)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05037E8F-D898-4204-17E5-FDCBCED128AB}"/>
              </a:ext>
            </a:extLst>
          </p:cNvPr>
          <p:cNvSpPr txBox="1">
            <a:spLocks/>
          </p:cNvSpPr>
          <p:nvPr/>
        </p:nvSpPr>
        <p:spPr>
          <a:xfrm>
            <a:off x="9442841" y="646853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4</a:t>
            </a:fld>
            <a:endParaRPr lang="es-CL" sz="1200" b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0E7B47-B7B6-51A4-8C04-5C1D1E381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253" y="1211789"/>
            <a:ext cx="8198413" cy="44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40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5CFC8-2128-24D2-372D-7EEB6BE49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48B8D8A-D7EC-6319-990F-5F3EF0347958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AE1D8CF7-9117-DB64-CEA5-910289C84893}"/>
              </a:ext>
            </a:extLst>
          </p:cNvPr>
          <p:cNvCxnSpPr>
            <a:cxnSpLocks/>
          </p:cNvCxnSpPr>
          <p:nvPr/>
        </p:nvCxnSpPr>
        <p:spPr>
          <a:xfrm>
            <a:off x="270934" y="885360"/>
            <a:ext cx="0" cy="12318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5A54324-893A-35C5-22D6-C3828E135AD5}"/>
              </a:ext>
            </a:extLst>
          </p:cNvPr>
          <p:cNvSpPr txBox="1"/>
          <p:nvPr/>
        </p:nvSpPr>
        <p:spPr>
          <a:xfrm>
            <a:off x="369787" y="993465"/>
            <a:ext cx="286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USO DE </a:t>
            </a: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AGUA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EN LA MINERÍA DEL COBRE (2024)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0E87A0F0-61B1-1C5F-C8ED-50CD162DAAB7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19531C31-2851-637F-3E3A-86A050BCA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CE63F6-E5B3-F49E-6EB2-440423A98540}"/>
              </a:ext>
            </a:extLst>
          </p:cNvPr>
          <p:cNvSpPr txBox="1"/>
          <p:nvPr/>
        </p:nvSpPr>
        <p:spPr>
          <a:xfrm>
            <a:off x="213151" y="2675533"/>
            <a:ext cx="3019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Alta eficiencia en el uso del agua.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Bajo uso de agua continental = </a:t>
            </a:r>
          </a:p>
          <a:p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4% del total país.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B02EAC-B7F5-2CCC-740E-5A654FF31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63" y="2125109"/>
            <a:ext cx="7558786" cy="2607782"/>
          </a:xfrm>
          <a:prstGeom prst="rect">
            <a:avLst/>
          </a:prstGeom>
        </p:spPr>
      </p:pic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5FA083A3-1831-F452-24B1-F440638853CA}"/>
              </a:ext>
            </a:extLst>
          </p:cNvPr>
          <p:cNvSpPr txBox="1">
            <a:spLocks/>
          </p:cNvSpPr>
          <p:nvPr/>
        </p:nvSpPr>
        <p:spPr>
          <a:xfrm>
            <a:off x="9468484" y="644702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5</a:t>
            </a:fld>
            <a:endParaRPr lang="es-CL" sz="1200" b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EB7B0F0-7473-3F38-2BDC-3A6439A229E0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(2025)</a:t>
            </a:r>
          </a:p>
        </p:txBody>
      </p:sp>
    </p:spTree>
    <p:extLst>
      <p:ext uri="{BB962C8B-B14F-4D97-AF65-F5344CB8AC3E}">
        <p14:creationId xmlns:p14="http://schemas.microsoft.com/office/powerpoint/2010/main" val="1445516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38BF8-5D69-E217-ACCC-59E911EBC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6D7FD48-6624-2945-4457-720053FD4434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45FB3EC-3B72-E0D4-CDE2-A7527A4F9928}"/>
              </a:ext>
            </a:extLst>
          </p:cNvPr>
          <p:cNvCxnSpPr>
            <a:cxnSpLocks/>
          </p:cNvCxnSpPr>
          <p:nvPr/>
        </p:nvCxnSpPr>
        <p:spPr>
          <a:xfrm>
            <a:off x="270934" y="885360"/>
            <a:ext cx="0" cy="1323439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1A25F94-2756-AD2C-F979-45C99D08D7E1}"/>
              </a:ext>
            </a:extLst>
          </p:cNvPr>
          <p:cNvSpPr txBox="1"/>
          <p:nvPr/>
        </p:nvSpPr>
        <p:spPr>
          <a:xfrm>
            <a:off x="377298" y="885360"/>
            <a:ext cx="2862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TENDENCIA DE EXTRACCIÓN DE </a:t>
            </a: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AGUA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2014-2024)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74DA8A00-8CEC-D94A-443F-6F9A93034CBF}"/>
              </a:ext>
            </a:extLst>
          </p:cNvPr>
          <p:cNvCxnSpPr>
            <a:cxnSpLocks/>
          </p:cNvCxnSpPr>
          <p:nvPr/>
        </p:nvCxnSpPr>
        <p:spPr>
          <a:xfrm>
            <a:off x="3429001" y="821267"/>
            <a:ext cx="0" cy="563551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938ABF3E-093E-C161-0FFE-9A9C67BD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9B4E4AC-B969-AA04-1F78-CE7439609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961" y="1112917"/>
            <a:ext cx="8291705" cy="44810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F65005B-EA91-74BB-94D9-964EF7EBE664}"/>
              </a:ext>
            </a:extLst>
          </p:cNvPr>
          <p:cNvSpPr txBox="1"/>
          <p:nvPr/>
        </p:nvSpPr>
        <p:spPr>
          <a:xfrm>
            <a:off x="270934" y="2937936"/>
            <a:ext cx="31580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Lucida Sans" panose="020B0602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Extracción estable de agua continental. </a:t>
            </a:r>
          </a:p>
          <a:p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Extracción creciente de agua de mar, llegando a 40,7%.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latin typeface="Lucida Sans" panose="020B0602030504020204" pitchFamily="34" charset="0"/>
            </a:endParaRPr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D0B7E6A-D48C-3C6F-D131-250F8D345F6F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6</a:t>
            </a:fld>
            <a:endParaRPr lang="es-CL" sz="1200" b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F344DC-1531-D8E3-6302-80C9BDD5E0B4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(2025)</a:t>
            </a:r>
          </a:p>
        </p:txBody>
      </p:sp>
    </p:spTree>
    <p:extLst>
      <p:ext uri="{BB962C8B-B14F-4D97-AF65-F5344CB8AC3E}">
        <p14:creationId xmlns:p14="http://schemas.microsoft.com/office/powerpoint/2010/main" val="147525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DBE53-0370-D7B5-F454-5CA7AD710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1C8D81E-9D49-557D-CED1-8B739256E6C0}"/>
              </a:ext>
            </a:extLst>
          </p:cNvPr>
          <p:cNvCxnSpPr>
            <a:cxnSpLocks/>
          </p:cNvCxnSpPr>
          <p:nvPr/>
        </p:nvCxnSpPr>
        <p:spPr>
          <a:xfrm>
            <a:off x="270934" y="6468533"/>
            <a:ext cx="116247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A656287-164F-009E-345A-D4CF0365E865}"/>
              </a:ext>
            </a:extLst>
          </p:cNvPr>
          <p:cNvCxnSpPr>
            <a:cxnSpLocks/>
          </p:cNvCxnSpPr>
          <p:nvPr/>
        </p:nvCxnSpPr>
        <p:spPr>
          <a:xfrm>
            <a:off x="270934" y="885360"/>
            <a:ext cx="0" cy="123187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EAAF341-E3A6-4DAD-103E-1F51DF64AB90}"/>
              </a:ext>
            </a:extLst>
          </p:cNvPr>
          <p:cNvSpPr txBox="1"/>
          <p:nvPr/>
        </p:nvSpPr>
        <p:spPr>
          <a:xfrm>
            <a:off x="418575" y="685689"/>
            <a:ext cx="909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dirty="0">
                <a:solidFill>
                  <a:srgbClr val="13131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PLANTAS DESALADORAS </a:t>
            </a:r>
            <a:r>
              <a:rPr lang="es-ES_tradnl" sz="2000" b="1" dirty="0">
                <a:solidFill>
                  <a:srgbClr val="FE9D6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OPERANDO </a:t>
            </a:r>
            <a:r>
              <a:rPr lang="es-ES_tradnl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AL AÑO 2024</a:t>
            </a:r>
            <a:endParaRPr kumimoji="0" lang="es-ES_tradnl" sz="2000" b="0" i="0" u="none" strike="noStrike" kern="1200" cap="none" spc="0" normalizeH="0" baseline="3000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2B2F8E6-2670-9CF9-2DC0-2CA1D4FBC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8949" y="260983"/>
            <a:ext cx="499925" cy="49992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FD2C52-CA53-72A2-8B90-E381B20F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75" y="995919"/>
            <a:ext cx="11480746" cy="5086508"/>
          </a:xfrm>
          <a:prstGeom prst="rect">
            <a:avLst/>
          </a:prstGeom>
        </p:spPr>
      </p:pic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9D7BD73A-EBD2-1E4E-8745-E3C0213A3F16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7</a:t>
            </a:fld>
            <a:endParaRPr lang="es-CL" sz="1200" b="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DD502F-C585-ED8E-F0BE-BCB7055ECD28}"/>
              </a:ext>
            </a:extLst>
          </p:cNvPr>
          <p:cNvSpPr txBox="1"/>
          <p:nvPr/>
        </p:nvSpPr>
        <p:spPr>
          <a:xfrm>
            <a:off x="9787319" y="6194899"/>
            <a:ext cx="23987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000" b="0" i="0" u="none" strike="noStrike" kern="120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FUENTE: </a:t>
            </a:r>
            <a:r>
              <a:rPr kumimoji="0" lang="es-ES_tradnl" sz="1000" b="0" i="0" u="none" strike="noStrike" kern="0" cap="none" spc="0" normalizeH="0" baseline="0" noProof="0" dirty="0">
                <a:ln>
                  <a:noFill/>
                </a:ln>
                <a:solidFill>
                  <a:srgbClr val="13131A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sym typeface="Calibri"/>
              </a:rPr>
              <a:t>COCHILCO (2025)</a:t>
            </a:r>
          </a:p>
        </p:txBody>
      </p:sp>
    </p:spTree>
    <p:extLst>
      <p:ext uri="{BB962C8B-B14F-4D97-AF65-F5344CB8AC3E}">
        <p14:creationId xmlns:p14="http://schemas.microsoft.com/office/powerpoint/2010/main" val="404571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DAA47-20C9-21EE-DCD2-4C839ABA2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DF4AB0EE-7F07-8FCB-139D-BFCD6A4C6EEE}"/>
              </a:ext>
            </a:extLst>
          </p:cNvPr>
          <p:cNvGrpSpPr/>
          <p:nvPr/>
        </p:nvGrpSpPr>
        <p:grpSpPr>
          <a:xfrm rot="10800000">
            <a:off x="270934" y="829621"/>
            <a:ext cx="0" cy="5760675"/>
            <a:chOff x="270934" y="274424"/>
            <a:chExt cx="0" cy="57606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2BCCE109-C824-3214-246E-A5D3375A683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274424"/>
              <a:ext cx="0" cy="51127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A717742C-2004-0828-9E5B-4503B84E2F0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5187311"/>
              <a:ext cx="0" cy="847788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EA830222-DAE3-AD54-57CC-03B9FF230AC6}"/>
              </a:ext>
            </a:extLst>
          </p:cNvPr>
          <p:cNvGrpSpPr/>
          <p:nvPr/>
        </p:nvGrpSpPr>
        <p:grpSpPr>
          <a:xfrm>
            <a:off x="4818262" y="0"/>
            <a:ext cx="0" cy="6570132"/>
            <a:chOff x="5757334" y="0"/>
            <a:chExt cx="0" cy="6570132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95D01805-897E-B9EA-479D-CCF1BC5B6A75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7D6E79F-DE1C-7927-FBCB-A5ED5974AF24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0"/>
              <a:ext cx="0" cy="95058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55736D5-30F0-C83B-BD0D-0D14CEB878F4}"/>
              </a:ext>
            </a:extLst>
          </p:cNvPr>
          <p:cNvGrpSpPr/>
          <p:nvPr/>
        </p:nvGrpSpPr>
        <p:grpSpPr>
          <a:xfrm>
            <a:off x="11183352" y="260983"/>
            <a:ext cx="14" cy="6597017"/>
            <a:chOff x="11463853" y="260983"/>
            <a:chExt cx="14" cy="6597017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1F797560-5428-2B34-3228-552D35FC95F4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67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59EEFF56-2410-877A-DB52-A4A36E14181D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53" y="6449786"/>
              <a:ext cx="0" cy="408214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428962DA-6DAB-9097-078C-6F8D85114562}"/>
              </a:ext>
            </a:extLst>
          </p:cNvPr>
          <p:cNvCxnSpPr>
            <a:cxnSpLocks/>
          </p:cNvCxnSpPr>
          <p:nvPr/>
        </p:nvCxnSpPr>
        <p:spPr>
          <a:xfrm>
            <a:off x="11087100" y="260983"/>
            <a:ext cx="0" cy="630914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152DC272-5B6E-32E9-3EA9-49271D84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04189" y="259889"/>
            <a:ext cx="499925" cy="49992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3F0C0BD-D833-24CC-D80F-CD2453DF4BCB}"/>
              </a:ext>
            </a:extLst>
          </p:cNvPr>
          <p:cNvSpPr txBox="1"/>
          <p:nvPr/>
        </p:nvSpPr>
        <p:spPr>
          <a:xfrm>
            <a:off x="415485" y="733645"/>
            <a:ext cx="4108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¿QUÉ HEMOS ESTADO HACIENDO?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D72CE4-9F92-717B-E3E9-D49BA5CFAFBF}"/>
              </a:ext>
            </a:extLst>
          </p:cNvPr>
          <p:cNvSpPr txBox="1"/>
          <p:nvPr/>
        </p:nvSpPr>
        <p:spPr>
          <a:xfrm>
            <a:off x="5130750" y="1471784"/>
            <a:ext cx="5753306" cy="376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Reutilización y recirculación.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Uso creciente de agua de mar.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Aplicación de estándares de gestión responsable.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I+D+i .</a:t>
            </a:r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_tradnl" sz="1100" b="0" i="0" u="none" strike="noStrike" kern="1200" cap="none" spc="0" normalizeH="0" baseline="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E7F1B57-A532-537E-BCA2-790A2959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08" r="4849"/>
          <a:stretch>
            <a:fillRect/>
          </a:stretch>
        </p:blipFill>
        <p:spPr>
          <a:xfrm>
            <a:off x="491758" y="2202186"/>
            <a:ext cx="4014017" cy="4055854"/>
          </a:xfrm>
          <a:prstGeom prst="rect">
            <a:avLst/>
          </a:prstGeom>
        </p:spPr>
      </p:pic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E8B8F0AB-48E0-1186-CBD1-CDCE8DC969E7}"/>
              </a:ext>
            </a:extLst>
          </p:cNvPr>
          <p:cNvSpPr txBox="1">
            <a:spLocks/>
          </p:cNvSpPr>
          <p:nvPr/>
        </p:nvSpPr>
        <p:spPr>
          <a:xfrm>
            <a:off x="9365590" y="644887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8</a:t>
            </a:fld>
            <a:endParaRPr lang="es-CL" sz="1200" b="0" dirty="0"/>
          </a:p>
        </p:txBody>
      </p:sp>
    </p:spTree>
    <p:extLst>
      <p:ext uri="{BB962C8B-B14F-4D97-AF65-F5344CB8AC3E}">
        <p14:creationId xmlns:p14="http://schemas.microsoft.com/office/powerpoint/2010/main" val="141953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3B516-D102-65C1-ECE0-9F89E07A9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DD7884ED-C98B-42F3-EBFB-9D9929B37DF4}"/>
              </a:ext>
            </a:extLst>
          </p:cNvPr>
          <p:cNvGrpSpPr/>
          <p:nvPr/>
        </p:nvGrpSpPr>
        <p:grpSpPr>
          <a:xfrm rot="10800000">
            <a:off x="270934" y="829621"/>
            <a:ext cx="0" cy="5760675"/>
            <a:chOff x="270934" y="274424"/>
            <a:chExt cx="0" cy="5760675"/>
          </a:xfrm>
        </p:grpSpPr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0002A493-05F8-C7A9-D22A-52F11573DC3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274424"/>
              <a:ext cx="0" cy="51127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BD19FF6-D414-FDA3-2748-A584A22A0FA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934" y="5187311"/>
              <a:ext cx="0" cy="847788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69C2351C-1214-0EDD-F22C-25DA124E6988}"/>
              </a:ext>
            </a:extLst>
          </p:cNvPr>
          <p:cNvGrpSpPr/>
          <p:nvPr/>
        </p:nvGrpSpPr>
        <p:grpSpPr>
          <a:xfrm>
            <a:off x="4818262" y="0"/>
            <a:ext cx="0" cy="6570132"/>
            <a:chOff x="5757334" y="0"/>
            <a:chExt cx="0" cy="6570132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7EF6150B-51CB-A6FA-436C-225BA5A3211E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18D522D-6604-ED74-13A6-B5FCD9EF0182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34" y="0"/>
              <a:ext cx="0" cy="950580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4644285-2827-47B7-4D3B-1269E5BDEDBB}"/>
              </a:ext>
            </a:extLst>
          </p:cNvPr>
          <p:cNvGrpSpPr/>
          <p:nvPr/>
        </p:nvGrpSpPr>
        <p:grpSpPr>
          <a:xfrm>
            <a:off x="11183352" y="260983"/>
            <a:ext cx="14" cy="6597017"/>
            <a:chOff x="11463853" y="260983"/>
            <a:chExt cx="14" cy="6597017"/>
          </a:xfrm>
        </p:grpSpPr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4F12D72A-3E3E-BE3B-9CFC-E12222117089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67" y="260983"/>
              <a:ext cx="0" cy="630914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D4212FFA-D6FA-6AFD-B414-078A694186F5}"/>
                </a:ext>
              </a:extLst>
            </p:cNvPr>
            <p:cNvCxnSpPr>
              <a:cxnSpLocks/>
            </p:cNvCxnSpPr>
            <p:nvPr/>
          </p:nvCxnSpPr>
          <p:spPr>
            <a:xfrm>
              <a:off x="11463853" y="6449786"/>
              <a:ext cx="0" cy="408214"/>
            </a:xfrm>
            <a:prstGeom prst="line">
              <a:avLst/>
            </a:prstGeom>
            <a:ln w="53975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F73B595-9CBA-45F9-F98C-E4454B212A55}"/>
              </a:ext>
            </a:extLst>
          </p:cNvPr>
          <p:cNvCxnSpPr>
            <a:cxnSpLocks/>
          </p:cNvCxnSpPr>
          <p:nvPr/>
        </p:nvCxnSpPr>
        <p:spPr>
          <a:xfrm>
            <a:off x="11087100" y="260983"/>
            <a:ext cx="0" cy="630914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Imagen 48">
            <a:extLst>
              <a:ext uri="{FF2B5EF4-FFF2-40B4-BE49-F238E27FC236}">
                <a16:creationId xmlns:a16="http://schemas.microsoft.com/office/drawing/2014/main" id="{216559BD-3EBB-6AAB-20D7-B1A0BA75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04189" y="259889"/>
            <a:ext cx="499925" cy="4999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4F8069-189F-0144-A86B-86D50FDC81A3}"/>
              </a:ext>
            </a:extLst>
          </p:cNvPr>
          <p:cNvSpPr txBox="1"/>
          <p:nvPr/>
        </p:nvSpPr>
        <p:spPr>
          <a:xfrm>
            <a:off x="5237529" y="669573"/>
            <a:ext cx="5753306" cy="592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Gobernanza y estrategia.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Entendiendo el contexto del agua, sus riesgos y oportunidades.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Integración en la planificación del negocio y la toma de decisiones.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Desempeño y medición.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rgbClr val="13131A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Transparencia y </a:t>
            </a:r>
            <a:r>
              <a:rPr lang="es-MX" sz="2800" dirty="0" err="1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reportabilidad</a:t>
            </a:r>
            <a:r>
              <a:rPr lang="es-MX" sz="2800" dirty="0">
                <a:solidFill>
                  <a:srgbClr val="13131A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.</a:t>
            </a:r>
          </a:p>
          <a:p>
            <a:pPr marL="171450" marR="0" lvl="0" indent="-171450" algn="l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_tradnl" sz="1100" b="0" i="0" u="none" strike="noStrike" kern="1200" cap="none" spc="0" normalizeH="0" baseline="0" noProof="0" dirty="0">
              <a:ln>
                <a:noFill/>
              </a:ln>
              <a:solidFill>
                <a:srgbClr val="13131A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B4FEAEDE-7CE9-F44D-6D7C-B999D20151DF}"/>
              </a:ext>
            </a:extLst>
          </p:cNvPr>
          <p:cNvSpPr txBox="1">
            <a:spLocks/>
          </p:cNvSpPr>
          <p:nvPr/>
        </p:nvSpPr>
        <p:spPr>
          <a:xfrm>
            <a:off x="9365590" y="644887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b="1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1991641-A8D9-4D17-97DB-97F0A34B8DEB}" type="slidenum">
              <a:rPr lang="es-CL" sz="1200" b="0" smtClean="0"/>
              <a:pPr algn="r"/>
              <a:t>9</a:t>
            </a:fld>
            <a:endParaRPr lang="es-CL" sz="1200" b="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588A980-2373-36A4-1628-D025471BC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08" y="658406"/>
            <a:ext cx="3564482" cy="579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73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ón_consejo_minero_ ALT 1">
  <a:themeElements>
    <a:clrScheme name="Paleta Consejo Minero 2025 1">
      <a:dk1>
        <a:srgbClr val="13131A"/>
      </a:dk1>
      <a:lt1>
        <a:srgbClr val="FFFFFF"/>
      </a:lt1>
      <a:dk2>
        <a:srgbClr val="0E2841"/>
      </a:dk2>
      <a:lt2>
        <a:srgbClr val="00095E"/>
      </a:lt2>
      <a:accent1>
        <a:srgbClr val="5DD183"/>
      </a:accent1>
      <a:accent2>
        <a:srgbClr val="330565"/>
      </a:accent2>
      <a:accent3>
        <a:srgbClr val="E6228E"/>
      </a:accent3>
      <a:accent4>
        <a:srgbClr val="FE9D65"/>
      </a:accent4>
      <a:accent5>
        <a:srgbClr val="0069F2"/>
      </a:accent5>
      <a:accent6>
        <a:srgbClr val="FF545F"/>
      </a:accent6>
      <a:hlink>
        <a:srgbClr val="FFD947"/>
      </a:hlink>
      <a:folHlink>
        <a:srgbClr val="54FF8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_consejo_minero_ ALT 1" id="{EAD65BFC-A2F0-9B46-8D49-C1A5BEA25F02}" vid="{9BCEB828-FA31-C545-9F76-9083C718274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497</Words>
  <Application>Microsoft Office PowerPoint</Application>
  <PresentationFormat>Panorámica</PresentationFormat>
  <Paragraphs>138</Paragraphs>
  <Slides>19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31" baseType="lpstr">
      <vt:lpstr>Aptos</vt:lpstr>
      <vt:lpstr>Arial</vt:lpstr>
      <vt:lpstr>Calibri</vt:lpstr>
      <vt:lpstr>Corbel</vt:lpstr>
      <vt:lpstr>Lucida Sans</vt:lpstr>
      <vt:lpstr>Open Sans</vt:lpstr>
      <vt:lpstr>Open Sans ExtraBold</vt:lpstr>
      <vt:lpstr>Open Sans Light</vt:lpstr>
      <vt:lpstr>Open Sans Medium</vt:lpstr>
      <vt:lpstr>Times New Roman</vt:lpstr>
      <vt:lpstr>Presentación_consejo_minero_ ALT 1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Gaete</dc:creator>
  <cp:lastModifiedBy>José Tomás Morel</cp:lastModifiedBy>
  <cp:revision>21</cp:revision>
  <cp:lastPrinted>2026-03-17T17:31:42Z</cp:lastPrinted>
  <dcterms:created xsi:type="dcterms:W3CDTF">2026-03-12T12:29:23Z</dcterms:created>
  <dcterms:modified xsi:type="dcterms:W3CDTF">2026-03-18T16:21:45Z</dcterms:modified>
</cp:coreProperties>
</file>