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9" r:id="rId3"/>
    <p:sldId id="275" r:id="rId4"/>
    <p:sldId id="394" r:id="rId5"/>
    <p:sldId id="354" r:id="rId6"/>
    <p:sldId id="382" r:id="rId7"/>
    <p:sldId id="386" r:id="rId8"/>
    <p:sldId id="387" r:id="rId9"/>
    <p:sldId id="392" r:id="rId10"/>
    <p:sldId id="397" r:id="rId11"/>
    <p:sldId id="388" r:id="rId12"/>
    <p:sldId id="389" r:id="rId13"/>
    <p:sldId id="391" r:id="rId14"/>
    <p:sldId id="398" r:id="rId15"/>
    <p:sldId id="395" r:id="rId16"/>
    <p:sldId id="350" r:id="rId17"/>
    <p:sldId id="370" r:id="rId18"/>
    <p:sldId id="351" r:id="rId19"/>
    <p:sldId id="372" r:id="rId20"/>
    <p:sldId id="352" r:id="rId21"/>
    <p:sldId id="373" r:id="rId22"/>
    <p:sldId id="355" r:id="rId23"/>
    <p:sldId id="356" r:id="rId24"/>
    <p:sldId id="278" r:id="rId25"/>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35"/>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22C70C9-4070-6FB1-F2F4-FA6400BDA0C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EE96D6B7-5958-E0A8-333F-C79949D02EB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844342E-A4BF-4AE1-981E-773F928D2245}" type="datetimeFigureOut">
              <a:rPr lang="es-CL" smtClean="0"/>
              <a:t>28-01-2026</a:t>
            </a:fld>
            <a:endParaRPr lang="es-CL"/>
          </a:p>
        </p:txBody>
      </p:sp>
      <p:sp>
        <p:nvSpPr>
          <p:cNvPr id="4" name="Marcador de pie de página 3">
            <a:extLst>
              <a:ext uri="{FF2B5EF4-FFF2-40B4-BE49-F238E27FC236}">
                <a16:creationId xmlns:a16="http://schemas.microsoft.com/office/drawing/2014/main" id="{9E215FB2-4828-E387-89D4-77C4DE516E5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74DDE498-0D8E-E73D-50EE-7D558B4F554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1172CBB-712B-4375-A8B1-3F61FBE0CF95}" type="slidenum">
              <a:rPr lang="es-CL" smtClean="0"/>
              <a:t>‹Nº›</a:t>
            </a:fld>
            <a:endParaRPr lang="es-CL"/>
          </a:p>
        </p:txBody>
      </p:sp>
    </p:spTree>
    <p:extLst>
      <p:ext uri="{BB962C8B-B14F-4D97-AF65-F5344CB8AC3E}">
        <p14:creationId xmlns:p14="http://schemas.microsoft.com/office/powerpoint/2010/main" val="2890237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691630-D58B-43BB-A457-A8609C1C3B10}" type="datetimeFigureOut">
              <a:rPr lang="es-CL" smtClean="0"/>
              <a:t>28-01-2026</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41AE52-27AE-4A75-98A9-2BDE7B36BBC3}" type="slidenum">
              <a:rPr lang="es-CL" smtClean="0"/>
              <a:t>‹Nº›</a:t>
            </a:fld>
            <a:endParaRPr lang="es-CL"/>
          </a:p>
        </p:txBody>
      </p:sp>
    </p:spTree>
    <p:extLst>
      <p:ext uri="{BB962C8B-B14F-4D97-AF65-F5344CB8AC3E}">
        <p14:creationId xmlns:p14="http://schemas.microsoft.com/office/powerpoint/2010/main" val="15328590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193D3A4C-1701-463B-9C92-A8C238F5FE5D}" type="slidenum">
              <a:rPr lang="es-CL" smtClean="0"/>
              <a:t>1</a:t>
            </a:fld>
            <a:endParaRPr lang="es-CL"/>
          </a:p>
        </p:txBody>
      </p:sp>
    </p:spTree>
    <p:extLst>
      <p:ext uri="{BB962C8B-B14F-4D97-AF65-F5344CB8AC3E}">
        <p14:creationId xmlns:p14="http://schemas.microsoft.com/office/powerpoint/2010/main" val="237012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D6A29-41C9-EBC7-E530-EA428C17048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9EEBC44-C053-586A-BAAB-375B01E6860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2D56AFD-7A57-798F-6731-D58629A0D1EB}"/>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E218185-9D45-1106-C659-C481D70319FB}"/>
              </a:ext>
            </a:extLst>
          </p:cNvPr>
          <p:cNvSpPr>
            <a:spLocks noGrp="1"/>
          </p:cNvSpPr>
          <p:nvPr>
            <p:ph type="sldNum" sz="quarter" idx="5"/>
          </p:nvPr>
        </p:nvSpPr>
        <p:spPr/>
        <p:txBody>
          <a:bodyPr/>
          <a:lstStyle/>
          <a:p>
            <a:fld id="{A56E8344-A02B-8847-B0CD-1FD300907B3C}" type="slidenum">
              <a:rPr lang="es-CL" smtClean="0"/>
              <a:t>10</a:t>
            </a:fld>
            <a:endParaRPr lang="es-CL"/>
          </a:p>
        </p:txBody>
      </p:sp>
    </p:spTree>
    <p:extLst>
      <p:ext uri="{BB962C8B-B14F-4D97-AF65-F5344CB8AC3E}">
        <p14:creationId xmlns:p14="http://schemas.microsoft.com/office/powerpoint/2010/main" val="335893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46FF3-1EF3-F46C-0A2A-94B093F87D4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A57F81-DBE7-09A1-F6C6-E95E0FADE8B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6338813-AA5E-49BB-5DF2-E9D268DADD9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BFFF010A-9BF9-9995-4FB4-0CD2DA32F6B4}"/>
              </a:ext>
            </a:extLst>
          </p:cNvPr>
          <p:cNvSpPr>
            <a:spLocks noGrp="1"/>
          </p:cNvSpPr>
          <p:nvPr>
            <p:ph type="sldNum" sz="quarter" idx="5"/>
          </p:nvPr>
        </p:nvSpPr>
        <p:spPr/>
        <p:txBody>
          <a:bodyPr/>
          <a:lstStyle/>
          <a:p>
            <a:fld id="{A56E8344-A02B-8847-B0CD-1FD300907B3C}" type="slidenum">
              <a:rPr lang="es-CL" smtClean="0"/>
              <a:t>11</a:t>
            </a:fld>
            <a:endParaRPr lang="es-CL"/>
          </a:p>
        </p:txBody>
      </p:sp>
    </p:spTree>
    <p:extLst>
      <p:ext uri="{BB962C8B-B14F-4D97-AF65-F5344CB8AC3E}">
        <p14:creationId xmlns:p14="http://schemas.microsoft.com/office/powerpoint/2010/main" val="113202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FD58A-13C9-0819-F1F6-BFDD595F25B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FF7E8D-7CF4-6C3E-B480-1D2C511EC94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3C1D4DC-86DF-5D56-0E27-548D334B69DC}"/>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57E02A7-71F2-59DE-EAFC-1467E3CAC69B}"/>
              </a:ext>
            </a:extLst>
          </p:cNvPr>
          <p:cNvSpPr>
            <a:spLocks noGrp="1"/>
          </p:cNvSpPr>
          <p:nvPr>
            <p:ph type="sldNum" sz="quarter" idx="5"/>
          </p:nvPr>
        </p:nvSpPr>
        <p:spPr/>
        <p:txBody>
          <a:bodyPr/>
          <a:lstStyle/>
          <a:p>
            <a:fld id="{A56E8344-A02B-8847-B0CD-1FD300907B3C}" type="slidenum">
              <a:rPr lang="es-CL" smtClean="0"/>
              <a:t>12</a:t>
            </a:fld>
            <a:endParaRPr lang="es-CL"/>
          </a:p>
        </p:txBody>
      </p:sp>
    </p:spTree>
    <p:extLst>
      <p:ext uri="{BB962C8B-B14F-4D97-AF65-F5344CB8AC3E}">
        <p14:creationId xmlns:p14="http://schemas.microsoft.com/office/powerpoint/2010/main" val="1728865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651B0-2943-D74B-3B08-76A2A3EB037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5F13484-7A0D-419A-318D-609295B276A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7039548-0390-42A5-95FE-53CB48C04A28}"/>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36A43C3-EF9D-32F9-0735-06365813EA1B}"/>
              </a:ext>
            </a:extLst>
          </p:cNvPr>
          <p:cNvSpPr>
            <a:spLocks noGrp="1"/>
          </p:cNvSpPr>
          <p:nvPr>
            <p:ph type="sldNum" sz="quarter" idx="5"/>
          </p:nvPr>
        </p:nvSpPr>
        <p:spPr/>
        <p:txBody>
          <a:bodyPr/>
          <a:lstStyle/>
          <a:p>
            <a:fld id="{A56E8344-A02B-8847-B0CD-1FD300907B3C}" type="slidenum">
              <a:rPr lang="es-CL" smtClean="0"/>
              <a:t>13</a:t>
            </a:fld>
            <a:endParaRPr lang="es-CL"/>
          </a:p>
        </p:txBody>
      </p:sp>
    </p:spTree>
    <p:extLst>
      <p:ext uri="{BB962C8B-B14F-4D97-AF65-F5344CB8AC3E}">
        <p14:creationId xmlns:p14="http://schemas.microsoft.com/office/powerpoint/2010/main" val="328177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14BFA-82E4-3A3F-AC08-B710C39EC9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594A8B8-D2B1-5AD3-B5C4-A2A59DBD417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A297619-993E-D89C-C314-5C5530A0C7E7}"/>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FE598E2-24C2-3A8D-7C9F-9E22F20D5BA9}"/>
              </a:ext>
            </a:extLst>
          </p:cNvPr>
          <p:cNvSpPr>
            <a:spLocks noGrp="1"/>
          </p:cNvSpPr>
          <p:nvPr>
            <p:ph type="sldNum" sz="quarter" idx="5"/>
          </p:nvPr>
        </p:nvSpPr>
        <p:spPr/>
        <p:txBody>
          <a:bodyPr/>
          <a:lstStyle/>
          <a:p>
            <a:fld id="{A56E8344-A02B-8847-B0CD-1FD300907B3C}" type="slidenum">
              <a:rPr lang="es-CL" smtClean="0"/>
              <a:t>14</a:t>
            </a:fld>
            <a:endParaRPr lang="es-CL"/>
          </a:p>
        </p:txBody>
      </p:sp>
    </p:spTree>
    <p:extLst>
      <p:ext uri="{BB962C8B-B14F-4D97-AF65-F5344CB8AC3E}">
        <p14:creationId xmlns:p14="http://schemas.microsoft.com/office/powerpoint/2010/main" val="322004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42160-468E-701F-27A5-50F43EBDABA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BBDA342-3BA8-32FB-3279-150018F489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9D1ED7B-D030-7F04-AE4A-9640C3E17B94}"/>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0121F187-77FB-DB14-1982-65B1312C95FE}"/>
              </a:ext>
            </a:extLst>
          </p:cNvPr>
          <p:cNvSpPr>
            <a:spLocks noGrp="1"/>
          </p:cNvSpPr>
          <p:nvPr>
            <p:ph type="sldNum" sz="quarter" idx="5"/>
          </p:nvPr>
        </p:nvSpPr>
        <p:spPr/>
        <p:txBody>
          <a:bodyPr/>
          <a:lstStyle/>
          <a:p>
            <a:fld id="{A56E8344-A02B-8847-B0CD-1FD300907B3C}" type="slidenum">
              <a:rPr lang="es-CL" smtClean="0"/>
              <a:t>15</a:t>
            </a:fld>
            <a:endParaRPr lang="es-CL"/>
          </a:p>
        </p:txBody>
      </p:sp>
    </p:spTree>
    <p:extLst>
      <p:ext uri="{BB962C8B-B14F-4D97-AF65-F5344CB8AC3E}">
        <p14:creationId xmlns:p14="http://schemas.microsoft.com/office/powerpoint/2010/main" val="124459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AAC89-65F7-0BBB-9AD7-038B1043B80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BE504F1-0F7B-BB79-A2F1-DC20E8B49F2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5B8AE52-8EBF-D675-F0C8-1483A2136E7B}"/>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F7994928-6036-D365-FED9-EC7BD297F42C}"/>
              </a:ext>
            </a:extLst>
          </p:cNvPr>
          <p:cNvSpPr>
            <a:spLocks noGrp="1"/>
          </p:cNvSpPr>
          <p:nvPr>
            <p:ph type="sldNum" sz="quarter" idx="5"/>
          </p:nvPr>
        </p:nvSpPr>
        <p:spPr/>
        <p:txBody>
          <a:bodyPr/>
          <a:lstStyle/>
          <a:p>
            <a:fld id="{A56E8344-A02B-8847-B0CD-1FD300907B3C}" type="slidenum">
              <a:rPr lang="es-CL" smtClean="0"/>
              <a:t>16</a:t>
            </a:fld>
            <a:endParaRPr lang="es-CL"/>
          </a:p>
        </p:txBody>
      </p:sp>
    </p:spTree>
    <p:extLst>
      <p:ext uri="{BB962C8B-B14F-4D97-AF65-F5344CB8AC3E}">
        <p14:creationId xmlns:p14="http://schemas.microsoft.com/office/powerpoint/2010/main" val="311588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9AECC-E7E5-206A-4C8B-36ECD09622F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C6811D-9808-F36F-5719-EA4362EB73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9271CD9-C208-8488-683E-5CC8F525EC8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5B80346-CD45-D77C-F9F2-85FCC3B09ABF}"/>
              </a:ext>
            </a:extLst>
          </p:cNvPr>
          <p:cNvSpPr>
            <a:spLocks noGrp="1"/>
          </p:cNvSpPr>
          <p:nvPr>
            <p:ph type="sldNum" sz="quarter" idx="5"/>
          </p:nvPr>
        </p:nvSpPr>
        <p:spPr/>
        <p:txBody>
          <a:bodyPr/>
          <a:lstStyle/>
          <a:p>
            <a:fld id="{A56E8344-A02B-8847-B0CD-1FD300907B3C}" type="slidenum">
              <a:rPr lang="es-CL" smtClean="0"/>
              <a:t>17</a:t>
            </a:fld>
            <a:endParaRPr lang="es-CL"/>
          </a:p>
        </p:txBody>
      </p:sp>
    </p:spTree>
    <p:extLst>
      <p:ext uri="{BB962C8B-B14F-4D97-AF65-F5344CB8AC3E}">
        <p14:creationId xmlns:p14="http://schemas.microsoft.com/office/powerpoint/2010/main" val="3086105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B072E-FDED-023B-6846-4A203A42E0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3370BA7-DC05-A441-02EB-002BF1367B2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D2AB2DA-8E4C-AC44-0302-019958C88623}"/>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A8CEC705-8869-353B-282A-589371465A62}"/>
              </a:ext>
            </a:extLst>
          </p:cNvPr>
          <p:cNvSpPr>
            <a:spLocks noGrp="1"/>
          </p:cNvSpPr>
          <p:nvPr>
            <p:ph type="sldNum" sz="quarter" idx="5"/>
          </p:nvPr>
        </p:nvSpPr>
        <p:spPr/>
        <p:txBody>
          <a:bodyPr/>
          <a:lstStyle/>
          <a:p>
            <a:fld id="{A56E8344-A02B-8847-B0CD-1FD300907B3C}" type="slidenum">
              <a:rPr lang="es-CL" smtClean="0"/>
              <a:t>18</a:t>
            </a:fld>
            <a:endParaRPr lang="es-CL"/>
          </a:p>
        </p:txBody>
      </p:sp>
    </p:spTree>
    <p:extLst>
      <p:ext uri="{BB962C8B-B14F-4D97-AF65-F5344CB8AC3E}">
        <p14:creationId xmlns:p14="http://schemas.microsoft.com/office/powerpoint/2010/main" val="1637359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E49B-1230-9267-92EB-9CB5C139C1C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DECC984-79D9-B590-7746-18FE0F91F17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125CF7F-85FF-0A52-97E7-726108559834}"/>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4C4C3D4-B70C-FA8B-1F25-1CD175251D3B}"/>
              </a:ext>
            </a:extLst>
          </p:cNvPr>
          <p:cNvSpPr>
            <a:spLocks noGrp="1"/>
          </p:cNvSpPr>
          <p:nvPr>
            <p:ph type="sldNum" sz="quarter" idx="5"/>
          </p:nvPr>
        </p:nvSpPr>
        <p:spPr/>
        <p:txBody>
          <a:bodyPr/>
          <a:lstStyle/>
          <a:p>
            <a:fld id="{A56E8344-A02B-8847-B0CD-1FD300907B3C}" type="slidenum">
              <a:rPr lang="es-CL" smtClean="0"/>
              <a:t>19</a:t>
            </a:fld>
            <a:endParaRPr lang="es-CL"/>
          </a:p>
        </p:txBody>
      </p:sp>
    </p:spTree>
    <p:extLst>
      <p:ext uri="{BB962C8B-B14F-4D97-AF65-F5344CB8AC3E}">
        <p14:creationId xmlns:p14="http://schemas.microsoft.com/office/powerpoint/2010/main" val="217216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EB5C0-008B-DA21-68F9-A41ED4EE00C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8ECAD1B-516B-8E21-FDCD-B41C215004F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99B0BE3-2158-006B-044E-3DC9F52D78D9}"/>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C5BB5C4-44A0-D8D4-926A-17B9687640D8}"/>
              </a:ext>
            </a:extLst>
          </p:cNvPr>
          <p:cNvSpPr>
            <a:spLocks noGrp="1"/>
          </p:cNvSpPr>
          <p:nvPr>
            <p:ph type="sldNum" sz="quarter" idx="5"/>
          </p:nvPr>
        </p:nvSpPr>
        <p:spPr/>
        <p:txBody>
          <a:bodyPr/>
          <a:lstStyle/>
          <a:p>
            <a:fld id="{A56E8344-A02B-8847-B0CD-1FD300907B3C}" type="slidenum">
              <a:rPr lang="es-CL" smtClean="0"/>
              <a:t>2</a:t>
            </a:fld>
            <a:endParaRPr lang="es-CL"/>
          </a:p>
        </p:txBody>
      </p:sp>
    </p:spTree>
    <p:extLst>
      <p:ext uri="{BB962C8B-B14F-4D97-AF65-F5344CB8AC3E}">
        <p14:creationId xmlns:p14="http://schemas.microsoft.com/office/powerpoint/2010/main" val="226549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2E700-AA00-ABD1-9219-3DA20D0495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C0467E-49C2-0077-34DC-D618F560524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D5F8031-3AE3-6837-6FA6-C097510773C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3C3147E-5E13-6018-F388-C58DD87398DC}"/>
              </a:ext>
            </a:extLst>
          </p:cNvPr>
          <p:cNvSpPr>
            <a:spLocks noGrp="1"/>
          </p:cNvSpPr>
          <p:nvPr>
            <p:ph type="sldNum" sz="quarter" idx="5"/>
          </p:nvPr>
        </p:nvSpPr>
        <p:spPr/>
        <p:txBody>
          <a:bodyPr/>
          <a:lstStyle/>
          <a:p>
            <a:fld id="{A56E8344-A02B-8847-B0CD-1FD300907B3C}" type="slidenum">
              <a:rPr lang="es-CL" smtClean="0"/>
              <a:t>20</a:t>
            </a:fld>
            <a:endParaRPr lang="es-CL"/>
          </a:p>
        </p:txBody>
      </p:sp>
    </p:spTree>
    <p:extLst>
      <p:ext uri="{BB962C8B-B14F-4D97-AF65-F5344CB8AC3E}">
        <p14:creationId xmlns:p14="http://schemas.microsoft.com/office/powerpoint/2010/main" val="2289251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EC64C-8399-0F6D-C9A8-EE2C71DEC07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D2B1B4C-B16F-46B9-95B4-8D9C8FC09CC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AD6ABA5-90DA-619D-5B39-5E0EABA7CEF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4A4268C-6ECD-0E48-0313-9EBF4DBC0352}"/>
              </a:ext>
            </a:extLst>
          </p:cNvPr>
          <p:cNvSpPr>
            <a:spLocks noGrp="1"/>
          </p:cNvSpPr>
          <p:nvPr>
            <p:ph type="sldNum" sz="quarter" idx="5"/>
          </p:nvPr>
        </p:nvSpPr>
        <p:spPr/>
        <p:txBody>
          <a:bodyPr/>
          <a:lstStyle/>
          <a:p>
            <a:fld id="{A56E8344-A02B-8847-B0CD-1FD300907B3C}" type="slidenum">
              <a:rPr lang="es-CL" smtClean="0"/>
              <a:t>21</a:t>
            </a:fld>
            <a:endParaRPr lang="es-CL"/>
          </a:p>
        </p:txBody>
      </p:sp>
    </p:spTree>
    <p:extLst>
      <p:ext uri="{BB962C8B-B14F-4D97-AF65-F5344CB8AC3E}">
        <p14:creationId xmlns:p14="http://schemas.microsoft.com/office/powerpoint/2010/main" val="833415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F12A-AB2E-0571-62C0-FD9379BCE78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BF7F572-7DBC-378C-BCEC-E17CF4B1A35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29654C1-843F-CB86-2078-461C1F6DE63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791D61D-4BBE-369F-DD06-A127380A1BEC}"/>
              </a:ext>
            </a:extLst>
          </p:cNvPr>
          <p:cNvSpPr>
            <a:spLocks noGrp="1"/>
          </p:cNvSpPr>
          <p:nvPr>
            <p:ph type="sldNum" sz="quarter" idx="5"/>
          </p:nvPr>
        </p:nvSpPr>
        <p:spPr/>
        <p:txBody>
          <a:bodyPr/>
          <a:lstStyle/>
          <a:p>
            <a:fld id="{A56E8344-A02B-8847-B0CD-1FD300907B3C}" type="slidenum">
              <a:rPr lang="es-CL" smtClean="0"/>
              <a:t>22</a:t>
            </a:fld>
            <a:endParaRPr lang="es-CL"/>
          </a:p>
        </p:txBody>
      </p:sp>
    </p:spTree>
    <p:extLst>
      <p:ext uri="{BB962C8B-B14F-4D97-AF65-F5344CB8AC3E}">
        <p14:creationId xmlns:p14="http://schemas.microsoft.com/office/powerpoint/2010/main" val="1814214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264A2-FA20-1CC1-B5BC-CC23460C29B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EC69B11-460C-3DBB-4FEE-8DDF7488CB0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D0B913A-E532-2B10-320C-3DC05AD94D4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0997E40C-096F-9492-012A-A14320A411B3}"/>
              </a:ext>
            </a:extLst>
          </p:cNvPr>
          <p:cNvSpPr>
            <a:spLocks noGrp="1"/>
          </p:cNvSpPr>
          <p:nvPr>
            <p:ph type="sldNum" sz="quarter" idx="5"/>
          </p:nvPr>
        </p:nvSpPr>
        <p:spPr/>
        <p:txBody>
          <a:bodyPr/>
          <a:lstStyle/>
          <a:p>
            <a:fld id="{A56E8344-A02B-8847-B0CD-1FD300907B3C}" type="slidenum">
              <a:rPr lang="es-CL" smtClean="0"/>
              <a:t>23</a:t>
            </a:fld>
            <a:endParaRPr lang="es-CL"/>
          </a:p>
        </p:txBody>
      </p:sp>
    </p:spTree>
    <p:extLst>
      <p:ext uri="{BB962C8B-B14F-4D97-AF65-F5344CB8AC3E}">
        <p14:creationId xmlns:p14="http://schemas.microsoft.com/office/powerpoint/2010/main" val="391536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2DBC7-666A-733B-363C-8E1A750EAA4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8398ED1-09FB-B1AE-D6EC-F407AE22F0C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3D5E92E-BBC3-FFB2-A728-823FB7CD9113}"/>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C1986EE3-A918-EDA7-CCB7-D56FD4EDA648}"/>
              </a:ext>
            </a:extLst>
          </p:cNvPr>
          <p:cNvSpPr>
            <a:spLocks noGrp="1"/>
          </p:cNvSpPr>
          <p:nvPr>
            <p:ph type="sldNum" sz="quarter" idx="5"/>
          </p:nvPr>
        </p:nvSpPr>
        <p:spPr/>
        <p:txBody>
          <a:bodyPr/>
          <a:lstStyle/>
          <a:p>
            <a:fld id="{A56E8344-A02B-8847-B0CD-1FD300907B3C}" type="slidenum">
              <a:rPr lang="es-CL" smtClean="0"/>
              <a:t>3</a:t>
            </a:fld>
            <a:endParaRPr lang="es-CL"/>
          </a:p>
        </p:txBody>
      </p:sp>
    </p:spTree>
    <p:extLst>
      <p:ext uri="{BB962C8B-B14F-4D97-AF65-F5344CB8AC3E}">
        <p14:creationId xmlns:p14="http://schemas.microsoft.com/office/powerpoint/2010/main" val="296647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04156-AAFB-BF65-F3B5-02FCC366994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31E2901-88EC-6AED-AB2E-232BDA7F0BA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7927D82-30FD-3923-A3DB-FEBB3206AAF3}"/>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E57EB82-90BE-0A27-0C73-A08775C6BE5B}"/>
              </a:ext>
            </a:extLst>
          </p:cNvPr>
          <p:cNvSpPr>
            <a:spLocks noGrp="1"/>
          </p:cNvSpPr>
          <p:nvPr>
            <p:ph type="sldNum" sz="quarter" idx="5"/>
          </p:nvPr>
        </p:nvSpPr>
        <p:spPr/>
        <p:txBody>
          <a:bodyPr/>
          <a:lstStyle/>
          <a:p>
            <a:fld id="{A56E8344-A02B-8847-B0CD-1FD300907B3C}" type="slidenum">
              <a:rPr lang="es-CL" smtClean="0"/>
              <a:t>4</a:t>
            </a:fld>
            <a:endParaRPr lang="es-CL"/>
          </a:p>
        </p:txBody>
      </p:sp>
    </p:spTree>
    <p:extLst>
      <p:ext uri="{BB962C8B-B14F-4D97-AF65-F5344CB8AC3E}">
        <p14:creationId xmlns:p14="http://schemas.microsoft.com/office/powerpoint/2010/main" val="206679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04DEF-6BB2-E9AE-84AF-C65F1AE530B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0625721-6780-E755-FD4E-8B7EFFF6DE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447ACA4-D24F-BE0B-2899-4120967B38D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B3A7DFC1-AB74-1924-46AB-81C2949E49EE}"/>
              </a:ext>
            </a:extLst>
          </p:cNvPr>
          <p:cNvSpPr>
            <a:spLocks noGrp="1"/>
          </p:cNvSpPr>
          <p:nvPr>
            <p:ph type="sldNum" sz="quarter" idx="5"/>
          </p:nvPr>
        </p:nvSpPr>
        <p:spPr/>
        <p:txBody>
          <a:bodyPr/>
          <a:lstStyle/>
          <a:p>
            <a:fld id="{A56E8344-A02B-8847-B0CD-1FD300907B3C}" type="slidenum">
              <a:rPr lang="es-CL" smtClean="0"/>
              <a:t>5</a:t>
            </a:fld>
            <a:endParaRPr lang="es-CL"/>
          </a:p>
        </p:txBody>
      </p:sp>
    </p:spTree>
    <p:extLst>
      <p:ext uri="{BB962C8B-B14F-4D97-AF65-F5344CB8AC3E}">
        <p14:creationId xmlns:p14="http://schemas.microsoft.com/office/powerpoint/2010/main" val="403169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846B9-0C79-BB6B-1854-10074EDEC7A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68CE60A-54B6-E355-7631-E8DA8B919EE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F354E2F-6B89-E28E-2B03-C1B934379FD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C5F49E3-5335-9EE8-E4B9-CAAD49075CB9}"/>
              </a:ext>
            </a:extLst>
          </p:cNvPr>
          <p:cNvSpPr>
            <a:spLocks noGrp="1"/>
          </p:cNvSpPr>
          <p:nvPr>
            <p:ph type="sldNum" sz="quarter" idx="5"/>
          </p:nvPr>
        </p:nvSpPr>
        <p:spPr/>
        <p:txBody>
          <a:bodyPr/>
          <a:lstStyle/>
          <a:p>
            <a:fld id="{A56E8344-A02B-8847-B0CD-1FD300907B3C}" type="slidenum">
              <a:rPr lang="es-CL" smtClean="0"/>
              <a:t>6</a:t>
            </a:fld>
            <a:endParaRPr lang="es-CL"/>
          </a:p>
        </p:txBody>
      </p:sp>
    </p:spTree>
    <p:extLst>
      <p:ext uri="{BB962C8B-B14F-4D97-AF65-F5344CB8AC3E}">
        <p14:creationId xmlns:p14="http://schemas.microsoft.com/office/powerpoint/2010/main" val="212510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F84F6-26D0-0128-FCB3-E3C61B1A54F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5F0BDC1-AE43-43D5-ACEF-3E88F639C78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3C10E68-C7D7-BD75-8423-D66027190783}"/>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14FC2EE-9ABD-4BC8-11C3-2CAF39B904FF}"/>
              </a:ext>
            </a:extLst>
          </p:cNvPr>
          <p:cNvSpPr>
            <a:spLocks noGrp="1"/>
          </p:cNvSpPr>
          <p:nvPr>
            <p:ph type="sldNum" sz="quarter" idx="5"/>
          </p:nvPr>
        </p:nvSpPr>
        <p:spPr/>
        <p:txBody>
          <a:bodyPr/>
          <a:lstStyle/>
          <a:p>
            <a:fld id="{A56E8344-A02B-8847-B0CD-1FD300907B3C}" type="slidenum">
              <a:rPr lang="es-CL" smtClean="0"/>
              <a:t>7</a:t>
            </a:fld>
            <a:endParaRPr lang="es-CL"/>
          </a:p>
        </p:txBody>
      </p:sp>
    </p:spTree>
    <p:extLst>
      <p:ext uri="{BB962C8B-B14F-4D97-AF65-F5344CB8AC3E}">
        <p14:creationId xmlns:p14="http://schemas.microsoft.com/office/powerpoint/2010/main" val="164968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D9A5-EBCC-6AAF-F834-19639A3C15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3D224F-1BC6-C29F-759E-825AC517E4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542D2F-0AAB-7650-8ABB-7E90CEF1C9FF}"/>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D64BAE3-D9BB-90EE-56E5-458933781D73}"/>
              </a:ext>
            </a:extLst>
          </p:cNvPr>
          <p:cNvSpPr>
            <a:spLocks noGrp="1"/>
          </p:cNvSpPr>
          <p:nvPr>
            <p:ph type="sldNum" sz="quarter" idx="5"/>
          </p:nvPr>
        </p:nvSpPr>
        <p:spPr/>
        <p:txBody>
          <a:bodyPr/>
          <a:lstStyle/>
          <a:p>
            <a:fld id="{A56E8344-A02B-8847-B0CD-1FD300907B3C}" type="slidenum">
              <a:rPr lang="es-CL" smtClean="0"/>
              <a:t>8</a:t>
            </a:fld>
            <a:endParaRPr lang="es-CL"/>
          </a:p>
        </p:txBody>
      </p:sp>
    </p:spTree>
    <p:extLst>
      <p:ext uri="{BB962C8B-B14F-4D97-AF65-F5344CB8AC3E}">
        <p14:creationId xmlns:p14="http://schemas.microsoft.com/office/powerpoint/2010/main" val="332148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F0E03-A067-6449-021B-C6DC62A9DC5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F06E5AF-C18E-E16F-8314-19217EDED94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7CF4B8E-C990-7924-FCCB-E090B1B5E345}"/>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1175C2A-A7B1-D011-EF94-E8E4EE0109A0}"/>
              </a:ext>
            </a:extLst>
          </p:cNvPr>
          <p:cNvSpPr>
            <a:spLocks noGrp="1"/>
          </p:cNvSpPr>
          <p:nvPr>
            <p:ph type="sldNum" sz="quarter" idx="5"/>
          </p:nvPr>
        </p:nvSpPr>
        <p:spPr/>
        <p:txBody>
          <a:bodyPr/>
          <a:lstStyle/>
          <a:p>
            <a:fld id="{A56E8344-A02B-8847-B0CD-1FD300907B3C}" type="slidenum">
              <a:rPr lang="es-CL" smtClean="0"/>
              <a:t>9</a:t>
            </a:fld>
            <a:endParaRPr lang="es-CL"/>
          </a:p>
        </p:txBody>
      </p:sp>
    </p:spTree>
    <p:extLst>
      <p:ext uri="{BB962C8B-B14F-4D97-AF65-F5344CB8AC3E}">
        <p14:creationId xmlns:p14="http://schemas.microsoft.com/office/powerpoint/2010/main" val="134077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AC254-B475-77C0-F6EE-E7343FFDAC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A4567A6-3689-337F-3CF7-322FF0B1E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702B604-C8C1-E43F-DC7A-741E2D529FEF}"/>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6DA091F3-B5FA-8BE6-E20B-79B1817E8E5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BF26966-414A-2B3B-5659-15FD06BA4780}"/>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310541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4D8F-D981-BDE0-667D-AA2324346B8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C90C5F08-7319-308E-7EB1-2761DF8D70E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1BD8D24-CF8D-1B04-EBF5-67E0AD4001AE}"/>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11E4EFB4-893B-FCF4-A255-F322F924ECE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628164A-7BCA-AE58-3C7D-8BAC61DBA1AB}"/>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395479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041D7B-CEFE-8285-51D7-5C269BCD02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0E88C24-0ABF-4468-2C38-2A432CDFAB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8DADEA7-7E50-6C3A-22F0-7B45FA29F196}"/>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494BA528-3B5F-233A-D034-B1B520140CA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F75B45F-CE86-B393-015B-58CB26ED5F79}"/>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289719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iapositiva 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6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1E331-5B52-A6B5-D530-B1DF0E90CEA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53ED4C3-35D1-1D5D-DE4B-09A3FF0F49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0DDD4DB-C1B8-EF26-7F4A-AB99DAC6F315}"/>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A48D793E-A427-24B6-06CB-0FB616E0309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B44FBC0-73E6-CAE0-7668-2525D3D47776}"/>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135695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121A1-C0B5-C3A1-9B4A-C33FAE1BB4E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0FB10E7-E165-D6EE-9521-B9C84D5A3B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783661-E551-DB23-A84A-0AF34B9CA003}"/>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3481304F-F352-B8A0-7885-081446EC2F4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A5FAA84-B982-4AEE-E8D3-ED784D914B2A}"/>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271397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DCDDC-2391-2C6D-C2EB-B2073360865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3FC0694-F49D-6478-4B2F-CD19048CA36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37CB68A6-B3A1-5F6D-9E56-DCA4212A4A1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10E92C4-99C1-55B6-9E04-1B52C1DFF82B}"/>
              </a:ext>
            </a:extLst>
          </p:cNvPr>
          <p:cNvSpPr>
            <a:spLocks noGrp="1"/>
          </p:cNvSpPr>
          <p:nvPr>
            <p:ph type="dt" sz="half" idx="10"/>
          </p:nvPr>
        </p:nvSpPr>
        <p:spPr/>
        <p:txBody>
          <a:bodyPr/>
          <a:lstStyle/>
          <a:p>
            <a:endParaRPr lang="es-CL"/>
          </a:p>
        </p:txBody>
      </p:sp>
      <p:sp>
        <p:nvSpPr>
          <p:cNvPr id="6" name="Marcador de pie de página 5">
            <a:extLst>
              <a:ext uri="{FF2B5EF4-FFF2-40B4-BE49-F238E27FC236}">
                <a16:creationId xmlns:a16="http://schemas.microsoft.com/office/drawing/2014/main" id="{F1A59FAA-573F-4002-FBCE-8EB090DAC53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6FDC3C9-2E2A-E3FF-2E7A-37E18DEF7AD0}"/>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256852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70BDC0-9F75-3990-0F7A-D203BB15BDE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8456637-0EE2-3491-D36E-2FC085E77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BFB1A7D-BF38-3F04-6D09-EE83D3D699C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BDD4B32-04C3-368C-6887-88A8613A1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11D770A-BAC9-349B-93DE-B9183E2868C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92AFBC0-9D65-B25F-CFC5-A6BCD776F201}"/>
              </a:ext>
            </a:extLst>
          </p:cNvPr>
          <p:cNvSpPr>
            <a:spLocks noGrp="1"/>
          </p:cNvSpPr>
          <p:nvPr>
            <p:ph type="dt" sz="half" idx="10"/>
          </p:nvPr>
        </p:nvSpPr>
        <p:spPr/>
        <p:txBody>
          <a:bodyPr/>
          <a:lstStyle/>
          <a:p>
            <a:endParaRPr lang="es-CL"/>
          </a:p>
        </p:txBody>
      </p:sp>
      <p:sp>
        <p:nvSpPr>
          <p:cNvPr id="8" name="Marcador de pie de página 7">
            <a:extLst>
              <a:ext uri="{FF2B5EF4-FFF2-40B4-BE49-F238E27FC236}">
                <a16:creationId xmlns:a16="http://schemas.microsoft.com/office/drawing/2014/main" id="{9D2F3D18-A635-9D0B-BABC-1091CDEB28B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3A5662B-430C-836A-D5E1-143526D1E7D2}"/>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119360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E4BA4-B63C-8A5F-3ED2-2FC61F834E5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6229259-8D88-3715-5C9E-F8CF6DA84676}"/>
              </a:ext>
            </a:extLst>
          </p:cNvPr>
          <p:cNvSpPr>
            <a:spLocks noGrp="1"/>
          </p:cNvSpPr>
          <p:nvPr>
            <p:ph type="dt" sz="half" idx="10"/>
          </p:nvPr>
        </p:nvSpPr>
        <p:spPr/>
        <p:txBody>
          <a:bodyPr/>
          <a:lstStyle/>
          <a:p>
            <a:endParaRPr lang="es-CL"/>
          </a:p>
        </p:txBody>
      </p:sp>
      <p:sp>
        <p:nvSpPr>
          <p:cNvPr id="4" name="Marcador de pie de página 3">
            <a:extLst>
              <a:ext uri="{FF2B5EF4-FFF2-40B4-BE49-F238E27FC236}">
                <a16:creationId xmlns:a16="http://schemas.microsoft.com/office/drawing/2014/main" id="{8F2370BC-9111-0B4D-7776-E60EA44C3E9D}"/>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F188C6B-15A1-17EB-AE64-660E2A766170}"/>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206671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C330F4-7E52-BE35-B120-C5B0EA05CF3A}"/>
              </a:ext>
            </a:extLst>
          </p:cNvPr>
          <p:cNvSpPr>
            <a:spLocks noGrp="1"/>
          </p:cNvSpPr>
          <p:nvPr>
            <p:ph type="dt" sz="half" idx="10"/>
          </p:nvPr>
        </p:nvSpPr>
        <p:spPr/>
        <p:txBody>
          <a:bodyPr/>
          <a:lstStyle/>
          <a:p>
            <a:endParaRPr lang="es-CL"/>
          </a:p>
        </p:txBody>
      </p:sp>
      <p:sp>
        <p:nvSpPr>
          <p:cNvPr id="3" name="Marcador de pie de página 2">
            <a:extLst>
              <a:ext uri="{FF2B5EF4-FFF2-40B4-BE49-F238E27FC236}">
                <a16:creationId xmlns:a16="http://schemas.microsoft.com/office/drawing/2014/main" id="{4AB2B00F-A430-03FA-C137-A792615CDF8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1B58675-A310-24A3-BED9-15296ED809FE}"/>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45018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45F86-E25A-B1F2-78D8-9281181045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1FE3296-9D29-96BE-C427-1FA8CDF1B1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259D235F-AA57-2BF7-0F75-6EF1C7B27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2912C4-7C37-728A-8E04-0EA32C59C1DF}"/>
              </a:ext>
            </a:extLst>
          </p:cNvPr>
          <p:cNvSpPr>
            <a:spLocks noGrp="1"/>
          </p:cNvSpPr>
          <p:nvPr>
            <p:ph type="dt" sz="half" idx="10"/>
          </p:nvPr>
        </p:nvSpPr>
        <p:spPr/>
        <p:txBody>
          <a:bodyPr/>
          <a:lstStyle/>
          <a:p>
            <a:endParaRPr lang="es-CL"/>
          </a:p>
        </p:txBody>
      </p:sp>
      <p:sp>
        <p:nvSpPr>
          <p:cNvPr id="6" name="Marcador de pie de página 5">
            <a:extLst>
              <a:ext uri="{FF2B5EF4-FFF2-40B4-BE49-F238E27FC236}">
                <a16:creationId xmlns:a16="http://schemas.microsoft.com/office/drawing/2014/main" id="{2D4502AF-42BE-EDE9-4AE1-745B7F3A58B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EB56F8D-D388-C3E5-6242-90C5366D4E97}"/>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32003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42707-8098-AA56-D21C-0B6FA6E641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3EEF2CA-3956-CB61-0132-8DCC46303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B2B6892-B621-3DB6-A063-E9A813950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C0D511-B327-BFB5-0F78-9278401B367F}"/>
              </a:ext>
            </a:extLst>
          </p:cNvPr>
          <p:cNvSpPr>
            <a:spLocks noGrp="1"/>
          </p:cNvSpPr>
          <p:nvPr>
            <p:ph type="dt" sz="half" idx="10"/>
          </p:nvPr>
        </p:nvSpPr>
        <p:spPr/>
        <p:txBody>
          <a:bodyPr/>
          <a:lstStyle/>
          <a:p>
            <a:endParaRPr lang="es-CL"/>
          </a:p>
        </p:txBody>
      </p:sp>
      <p:sp>
        <p:nvSpPr>
          <p:cNvPr id="6" name="Marcador de pie de página 5">
            <a:extLst>
              <a:ext uri="{FF2B5EF4-FFF2-40B4-BE49-F238E27FC236}">
                <a16:creationId xmlns:a16="http://schemas.microsoft.com/office/drawing/2014/main" id="{79BE804F-7532-E66F-15D4-39FA822BCF0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99E2249-EC17-AB17-AC52-0CFAA3F7D477}"/>
              </a:ext>
            </a:extLst>
          </p:cNvPr>
          <p:cNvSpPr>
            <a:spLocks noGrp="1"/>
          </p:cNvSpPr>
          <p:nvPr>
            <p:ph type="sldNum" sz="quarter" idx="12"/>
          </p:nvPr>
        </p:nvSpPr>
        <p:spPr/>
        <p:txBody>
          <a:bodyPr/>
          <a:lstStyle/>
          <a:p>
            <a:fld id="{98C487C3-DE6C-4472-A934-4F53446A293A}" type="slidenum">
              <a:rPr lang="es-CL" smtClean="0"/>
              <a:t>‹Nº›</a:t>
            </a:fld>
            <a:endParaRPr lang="es-CL"/>
          </a:p>
        </p:txBody>
      </p:sp>
    </p:spTree>
    <p:extLst>
      <p:ext uri="{BB962C8B-B14F-4D97-AF65-F5344CB8AC3E}">
        <p14:creationId xmlns:p14="http://schemas.microsoft.com/office/powerpoint/2010/main" val="315499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C131E46-9735-1163-66B7-51EB5491D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0FBAEDD-8ADD-4F6B-B358-0F7EA223D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ECE93CB-BBA2-BBDD-E880-8EF4DA34C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s-CL"/>
          </a:p>
        </p:txBody>
      </p:sp>
      <p:sp>
        <p:nvSpPr>
          <p:cNvPr id="5" name="Marcador de pie de página 4">
            <a:extLst>
              <a:ext uri="{FF2B5EF4-FFF2-40B4-BE49-F238E27FC236}">
                <a16:creationId xmlns:a16="http://schemas.microsoft.com/office/drawing/2014/main" id="{099B7DAB-8A9C-33B6-4A0E-8FC886148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902B45B5-07AC-9380-74AC-EBCA7A59D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C487C3-DE6C-4472-A934-4F53446A293A}" type="slidenum">
              <a:rPr lang="es-CL" smtClean="0"/>
              <a:t>‹Nº›</a:t>
            </a:fld>
            <a:endParaRPr lang="es-CL"/>
          </a:p>
        </p:txBody>
      </p:sp>
    </p:spTree>
    <p:extLst>
      <p:ext uri="{BB962C8B-B14F-4D97-AF65-F5344CB8AC3E}">
        <p14:creationId xmlns:p14="http://schemas.microsoft.com/office/powerpoint/2010/main" val="981654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Vista de una ciudad desde lo alto de una montaña&#10;&#10;Descripción generada automáticamente">
            <a:extLst>
              <a:ext uri="{FF2B5EF4-FFF2-40B4-BE49-F238E27FC236}">
                <a16:creationId xmlns:a16="http://schemas.microsoft.com/office/drawing/2014/main" id="{BCE2218A-E2C9-9D0D-C31A-C0AF509A1D61}"/>
              </a:ext>
            </a:extLst>
          </p:cNvPr>
          <p:cNvPicPr>
            <a:picLocks noChangeAspect="1"/>
          </p:cNvPicPr>
          <p:nvPr/>
        </p:nvPicPr>
        <p:blipFill>
          <a:blip r:embed="rId3">
            <a:extLst>
              <a:ext uri="{28A0092B-C50C-407E-A947-70E740481C1C}">
                <a14:useLocalDpi xmlns:a14="http://schemas.microsoft.com/office/drawing/2010/main" val="0"/>
              </a:ext>
            </a:extLst>
          </a:blip>
          <a:srcRect t="15369"/>
          <a:stretch/>
        </p:blipFill>
        <p:spPr>
          <a:xfrm>
            <a:off x="21" y="0"/>
            <a:ext cx="12191979" cy="6887364"/>
          </a:xfrm>
          <a:prstGeom prst="rect">
            <a:avLst/>
          </a:prstGeom>
          <a:effectLst>
            <a:outerShdw blurRad="50800" dist="50800" dir="5400000" algn="ctr" rotWithShape="0">
              <a:srgbClr val="000000">
                <a:alpha val="90000"/>
              </a:srgbClr>
            </a:outerShdw>
          </a:effectLst>
        </p:spPr>
      </p:pic>
      <p:sp>
        <p:nvSpPr>
          <p:cNvPr id="3" name="Subtítulo 2">
            <a:extLst>
              <a:ext uri="{FF2B5EF4-FFF2-40B4-BE49-F238E27FC236}">
                <a16:creationId xmlns:a16="http://schemas.microsoft.com/office/drawing/2014/main" id="{1638BA4E-0E4C-7B50-D5EC-6B0BC3159234}"/>
              </a:ext>
            </a:extLst>
          </p:cNvPr>
          <p:cNvSpPr>
            <a:spLocks noGrp="1"/>
          </p:cNvSpPr>
          <p:nvPr>
            <p:ph type="subTitle" idx="1"/>
          </p:nvPr>
        </p:nvSpPr>
        <p:spPr>
          <a:xfrm>
            <a:off x="0" y="4322618"/>
            <a:ext cx="12852400" cy="2370860"/>
          </a:xfrm>
        </p:spPr>
        <p:txBody>
          <a:bodyPr>
            <a:normAutofit fontScale="92500" lnSpcReduction="10000"/>
          </a:bodyPr>
          <a:lstStyle/>
          <a:p>
            <a:pPr>
              <a:lnSpc>
                <a:spcPct val="100000"/>
              </a:lnSpc>
              <a:spcBef>
                <a:spcPts val="0"/>
              </a:spcBef>
            </a:pPr>
            <a:endParaRPr lang="es-CL" sz="2900" b="1" dirty="0">
              <a:solidFill>
                <a:srgbClr val="FFFFFF"/>
              </a:solidFill>
              <a:latin typeface="Arial" panose="020B0604020202020204" pitchFamily="34" charset="0"/>
              <a:cs typeface="Arial" panose="020B0604020202020204" pitchFamily="34" charset="0"/>
            </a:endParaRPr>
          </a:p>
          <a:p>
            <a:pPr algn="l">
              <a:lnSpc>
                <a:spcPct val="100000"/>
              </a:lnSpc>
              <a:spcBef>
                <a:spcPts val="0"/>
              </a:spcBef>
            </a:pPr>
            <a:endParaRPr lang="es-CL" b="1" dirty="0">
              <a:solidFill>
                <a:srgbClr val="FFFFFF"/>
              </a:solidFill>
              <a:latin typeface="Arial" panose="020B0604020202020204" pitchFamily="34" charset="0"/>
              <a:cs typeface="Arial" panose="020B0604020202020204" pitchFamily="34" charset="0"/>
            </a:endParaRPr>
          </a:p>
          <a:p>
            <a:pPr algn="l">
              <a:lnSpc>
                <a:spcPct val="100000"/>
              </a:lnSpc>
              <a:spcBef>
                <a:spcPts val="0"/>
              </a:spcBef>
            </a:pPr>
            <a:r>
              <a:rPr lang="es-CL" b="1" dirty="0">
                <a:solidFill>
                  <a:srgbClr val="FFFFFF"/>
                </a:solidFill>
                <a:latin typeface="Arial" panose="020B0604020202020204" pitchFamily="34" charset="0"/>
                <a:cs typeface="Arial" panose="020B0604020202020204" pitchFamily="34" charset="0"/>
              </a:rPr>
              <a:t>   </a:t>
            </a:r>
            <a:endParaRPr lang="es-CL" sz="2900" b="1" dirty="0">
              <a:solidFill>
                <a:srgbClr val="FFFFFF"/>
              </a:solidFill>
              <a:latin typeface="Arial" panose="020B0604020202020204" pitchFamily="34" charset="0"/>
              <a:cs typeface="Arial" panose="020B0604020202020204" pitchFamily="34" charset="0"/>
            </a:endParaRPr>
          </a:p>
          <a:p>
            <a:pPr algn="l">
              <a:lnSpc>
                <a:spcPct val="100000"/>
              </a:lnSpc>
              <a:spcBef>
                <a:spcPts val="0"/>
              </a:spcBef>
            </a:pPr>
            <a:r>
              <a:rPr lang="es-CL" sz="2900" b="1" dirty="0">
                <a:solidFill>
                  <a:srgbClr val="FFFFFF"/>
                </a:solidFill>
                <a:latin typeface="Arial" panose="020B0604020202020204" pitchFamily="34" charset="0"/>
                <a:cs typeface="Arial" panose="020B0604020202020204" pitchFamily="34" charset="0"/>
              </a:rPr>
              <a:t>  </a:t>
            </a:r>
          </a:p>
          <a:p>
            <a:pPr algn="l">
              <a:lnSpc>
                <a:spcPct val="100000"/>
              </a:lnSpc>
              <a:spcBef>
                <a:spcPts val="0"/>
              </a:spcBef>
            </a:pPr>
            <a:r>
              <a:rPr lang="es-CL" sz="2900" b="1" dirty="0">
                <a:solidFill>
                  <a:srgbClr val="FFFFFF"/>
                </a:solidFill>
                <a:latin typeface="Arial" panose="020B0604020202020204" pitchFamily="34" charset="0"/>
                <a:cs typeface="Arial" panose="020B0604020202020204" pitchFamily="34" charset="0"/>
              </a:rPr>
              <a:t>  </a:t>
            </a:r>
            <a:endParaRPr lang="es-CL" sz="3600" b="1" dirty="0">
              <a:solidFill>
                <a:srgbClr val="FFFFFF"/>
              </a:solidFill>
              <a:latin typeface="Arial" panose="020B0604020202020204" pitchFamily="34" charset="0"/>
              <a:cs typeface="Arial" panose="020B0604020202020204" pitchFamily="34" charset="0"/>
            </a:endParaRPr>
          </a:p>
          <a:p>
            <a:pPr algn="l">
              <a:lnSpc>
                <a:spcPct val="100000"/>
              </a:lnSpc>
              <a:spcBef>
                <a:spcPts val="0"/>
              </a:spcBef>
            </a:pPr>
            <a:r>
              <a:rPr lang="es-CL" sz="3600" b="1" dirty="0">
                <a:solidFill>
                  <a:srgbClr val="FFFFFF"/>
                </a:solidFill>
                <a:latin typeface="Arial" panose="020B0604020202020204" pitchFamily="34" charset="0"/>
                <a:cs typeface="Arial" panose="020B0604020202020204" pitchFamily="34" charset="0"/>
              </a:rPr>
              <a:t>     </a:t>
            </a:r>
            <a:endParaRPr lang="es-CL" sz="2000" dirty="0">
              <a:solidFill>
                <a:srgbClr val="FFFFFF"/>
              </a:solidFill>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0140A247-DB92-ECE9-FD8E-7CF67C636F5B}"/>
              </a:ext>
            </a:extLst>
          </p:cNvPr>
          <p:cNvSpPr txBox="1"/>
          <p:nvPr/>
        </p:nvSpPr>
        <p:spPr>
          <a:xfrm>
            <a:off x="389829" y="5277706"/>
            <a:ext cx="11802150" cy="1754326"/>
          </a:xfrm>
          <a:prstGeom prst="rect">
            <a:avLst/>
          </a:prstGeom>
          <a:noFill/>
        </p:spPr>
        <p:txBody>
          <a:bodyPr wrap="square" rtlCol="0">
            <a:spAutoFit/>
          </a:bodyPr>
          <a:lstStyle/>
          <a:p>
            <a:pPr algn="ctr"/>
            <a:r>
              <a:rPr lang="es-CL" sz="2400" b="1" noProof="0" dirty="0">
                <a:solidFill>
                  <a:schemeClr val="bg1"/>
                </a:solidFill>
                <a:latin typeface="Lucida Sans" panose="020B0602030504020204" pitchFamily="34" charset="0"/>
              </a:rPr>
              <a:t>REGULACION DE UN SISTEMA DE NEGOCIACION COLECTIVA MULTINIVEL</a:t>
            </a:r>
          </a:p>
          <a:p>
            <a:pPr algn="ctr"/>
            <a:r>
              <a:rPr lang="es-CL" sz="2200" b="1" dirty="0">
                <a:solidFill>
                  <a:schemeClr val="bg1"/>
                </a:solidFill>
                <a:latin typeface="Lucida Sans" panose="020B0602030504020204" pitchFamily="34" charset="0"/>
              </a:rPr>
              <a:t>OBSERV</a:t>
            </a:r>
            <a:r>
              <a:rPr lang="es-CL" sz="2200" b="1" noProof="0" dirty="0">
                <a:solidFill>
                  <a:schemeClr val="bg1"/>
                </a:solidFill>
                <a:latin typeface="Lucida Sans" panose="020B0602030504020204" pitchFamily="34" charset="0"/>
              </a:rPr>
              <a:t>ACIONES DEL CONSEJO MINERO </a:t>
            </a:r>
          </a:p>
          <a:p>
            <a:pPr algn="ctr"/>
            <a:r>
              <a:rPr lang="es-CL" sz="2000" b="1" dirty="0">
                <a:solidFill>
                  <a:schemeClr val="bg1"/>
                </a:solidFill>
                <a:latin typeface="Lucida Sans" panose="020B0602030504020204" pitchFamily="34" charset="0"/>
              </a:rPr>
              <a:t>Carlos Urenda, Gerente General</a:t>
            </a:r>
            <a:endParaRPr lang="es-CL" sz="2000" b="1" noProof="0" dirty="0">
              <a:solidFill>
                <a:schemeClr val="bg1"/>
              </a:solidFill>
              <a:latin typeface="Lucida Sans" panose="020B0602030504020204" pitchFamily="34" charset="0"/>
            </a:endParaRPr>
          </a:p>
          <a:p>
            <a:pPr algn="ctr"/>
            <a:r>
              <a:rPr lang="es-CL" b="1" dirty="0">
                <a:solidFill>
                  <a:schemeClr val="bg1"/>
                </a:solidFill>
                <a:latin typeface="Lucida Sans" panose="020B0602030504020204" pitchFamily="34" charset="0"/>
              </a:rPr>
              <a:t>Comisión de Trabajo y Seguridad Social de la Cámara de Diputados (27-01-2026)</a:t>
            </a:r>
          </a:p>
          <a:p>
            <a:pPr algn="ctr"/>
            <a:endParaRPr lang="es-CL" sz="2000" b="1" noProof="0" dirty="0">
              <a:solidFill>
                <a:schemeClr val="bg1"/>
              </a:solidFill>
              <a:latin typeface="Lucida Sans" panose="020B0602030504020204" pitchFamily="34" charset="0"/>
            </a:endParaRPr>
          </a:p>
        </p:txBody>
      </p:sp>
      <p:pic>
        <p:nvPicPr>
          <p:cNvPr id="7" name="Imagen 6">
            <a:extLst>
              <a:ext uri="{FF2B5EF4-FFF2-40B4-BE49-F238E27FC236}">
                <a16:creationId xmlns:a16="http://schemas.microsoft.com/office/drawing/2014/main" id="{CA86E143-D51C-C5CC-478F-B66E72C042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021" y="164522"/>
            <a:ext cx="826496" cy="938365"/>
          </a:xfrm>
          <a:prstGeom prst="rect">
            <a:avLst/>
          </a:prstGeom>
        </p:spPr>
      </p:pic>
      <p:sp>
        <p:nvSpPr>
          <p:cNvPr id="2" name="Marcador de número de diapositiva 1">
            <a:extLst>
              <a:ext uri="{FF2B5EF4-FFF2-40B4-BE49-F238E27FC236}">
                <a16:creationId xmlns:a16="http://schemas.microsoft.com/office/drawing/2014/main" id="{2BABFDA6-3E93-986D-C273-BE1E0FF6DF19}"/>
              </a:ext>
            </a:extLst>
          </p:cNvPr>
          <p:cNvSpPr>
            <a:spLocks noGrp="1"/>
          </p:cNvSpPr>
          <p:nvPr>
            <p:ph type="sldNum" sz="quarter" idx="12"/>
          </p:nvPr>
        </p:nvSpPr>
        <p:spPr/>
        <p:txBody>
          <a:bodyPr/>
          <a:lstStyle/>
          <a:p>
            <a:fld id="{98C487C3-DE6C-4472-A934-4F53446A293A}" type="slidenum">
              <a:rPr lang="es-CL" smtClean="0"/>
              <a:t>1</a:t>
            </a:fld>
            <a:endParaRPr lang="es-CL"/>
          </a:p>
        </p:txBody>
      </p:sp>
    </p:spTree>
    <p:extLst>
      <p:ext uri="{BB962C8B-B14F-4D97-AF65-F5344CB8AC3E}">
        <p14:creationId xmlns:p14="http://schemas.microsoft.com/office/powerpoint/2010/main" val="274333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63487-6689-7322-0A22-DCC3C820AD26}"/>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BBE81317-1D69-748F-5E21-D183BBCEC328}"/>
              </a:ext>
            </a:extLst>
          </p:cNvPr>
          <p:cNvSpPr txBox="1"/>
          <p:nvPr/>
        </p:nvSpPr>
        <p:spPr>
          <a:xfrm>
            <a:off x="533405" y="389466"/>
            <a:ext cx="10870784" cy="587277"/>
          </a:xfrm>
          <a:prstGeom prst="rect">
            <a:avLst/>
          </a:prstGeom>
          <a:noFill/>
        </p:spPr>
        <p:txBody>
          <a:bodyPr wrap="square" rtlCol="0">
            <a:spAutoFit/>
          </a:bodyPr>
          <a:lstStyle/>
          <a:p>
            <a:pPr>
              <a:lnSpc>
                <a:spcPct val="150000"/>
              </a:lnSpc>
            </a:pPr>
            <a:r>
              <a:rPr lang="es-ES" sz="2400" b="1" dirty="0">
                <a:latin typeface="Open Sans" pitchFamily="2" charset="0"/>
                <a:ea typeface="Open Sans" pitchFamily="2" charset="0"/>
                <a:cs typeface="Open Sans" pitchFamily="2" charset="0"/>
              </a:rPr>
              <a:t>3. Postura del CM respecto de la negociación colectiva supra empresa</a:t>
            </a:r>
          </a:p>
        </p:txBody>
      </p:sp>
      <p:cxnSp>
        <p:nvCxnSpPr>
          <p:cNvPr id="22" name="Conector recto 21">
            <a:extLst>
              <a:ext uri="{FF2B5EF4-FFF2-40B4-BE49-F238E27FC236}">
                <a16:creationId xmlns:a16="http://schemas.microsoft.com/office/drawing/2014/main" id="{E78AC07D-85B8-EF56-1693-241168011CD1}"/>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7A00EAAB-8AD8-72C3-EFDE-7198CCEA4F7C}"/>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F6D00623-1540-2837-DA6E-E5CCECD33A79}"/>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1E17E854-6F0E-D2E8-7B34-017C71E9CBCC}"/>
              </a:ext>
            </a:extLst>
          </p:cNvPr>
          <p:cNvSpPr txBox="1"/>
          <p:nvPr/>
        </p:nvSpPr>
        <p:spPr>
          <a:xfrm>
            <a:off x="427578" y="1274799"/>
            <a:ext cx="11476541" cy="4198137"/>
          </a:xfrm>
          <a:prstGeom prst="rect">
            <a:avLst/>
          </a:prstGeom>
          <a:noFill/>
        </p:spPr>
        <p:txBody>
          <a:bodyPr wrap="square">
            <a:spAutoFit/>
          </a:bodyPr>
          <a:lstStyle/>
          <a:p>
            <a:pPr algn="just">
              <a:lnSpc>
                <a:spcPct val="150000"/>
              </a:lnSpc>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Plantearemos y fundamentaremos nuestra postura respecto de la negociación colectiva supra empresa antes de hacer observaciones al proyecto de ley mismo, porque creemos que permite entender más fácilmente porqué no compartimos muchos de los contenidos de este.  También esto nos permitirá, debido al tiempo limitado de que disponemos, tener que fundamentar mayormente nuestras observaciones a las distintas propuestas.   </a:t>
            </a:r>
          </a:p>
          <a:p>
            <a:pPr marR="0" lvl="0" algn="just" defTabSz="914400" rtl="0" eaLnBrk="1" fontAlgn="auto" latinLnBrk="0" hangingPunct="1">
              <a:lnSpc>
                <a:spcPct val="150000"/>
              </a:lnSpc>
              <a:spcBef>
                <a:spcPts val="0"/>
              </a:spcBef>
              <a:spcAft>
                <a:spcPts val="0"/>
              </a:spcAft>
              <a:buClrTx/>
              <a:buSzTx/>
              <a:tabLst/>
              <a:defRPr/>
            </a:pPr>
            <a:r>
              <a:rPr kumimoji="0" lang="es-MX" sz="20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s-MX" sz="20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730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C5573-30BF-4E17-269E-019495641053}"/>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1B26894C-094F-60EA-D2B6-B9025E7A1224}"/>
              </a:ext>
            </a:extLst>
          </p:cNvPr>
          <p:cNvSpPr txBox="1"/>
          <p:nvPr/>
        </p:nvSpPr>
        <p:spPr>
          <a:xfrm>
            <a:off x="533405" y="389466"/>
            <a:ext cx="10870784" cy="587277"/>
          </a:xfrm>
          <a:prstGeom prst="rect">
            <a:avLst/>
          </a:prstGeom>
          <a:noFill/>
        </p:spPr>
        <p:txBody>
          <a:bodyPr wrap="square" rtlCol="0">
            <a:spAutoFit/>
          </a:bodyPr>
          <a:lstStyle/>
          <a:p>
            <a:pPr>
              <a:lnSpc>
                <a:spcPct val="150000"/>
              </a:lnSpc>
            </a:pPr>
            <a:r>
              <a:rPr lang="es-ES" sz="2400" b="1" dirty="0">
                <a:latin typeface="Open Sans" pitchFamily="2" charset="0"/>
                <a:ea typeface="Open Sans" pitchFamily="2" charset="0"/>
                <a:cs typeface="Open Sans" pitchFamily="2" charset="0"/>
              </a:rPr>
              <a:t>3. Postura del CM respecto de la negociación colectiva supra empresa</a:t>
            </a:r>
          </a:p>
        </p:txBody>
      </p:sp>
      <p:cxnSp>
        <p:nvCxnSpPr>
          <p:cNvPr id="22" name="Conector recto 21">
            <a:extLst>
              <a:ext uri="{FF2B5EF4-FFF2-40B4-BE49-F238E27FC236}">
                <a16:creationId xmlns:a16="http://schemas.microsoft.com/office/drawing/2014/main" id="{98875DF5-8ED7-006D-646B-963E3237381E}"/>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6664114E-D204-CF6D-920A-D08CD903D5BB}"/>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A2C69F43-2C76-44E4-F582-9E96774DC760}"/>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4DE2A393-CD47-C5CB-1CF6-6CAD228DDBAE}"/>
              </a:ext>
            </a:extLst>
          </p:cNvPr>
          <p:cNvSpPr txBox="1"/>
          <p:nvPr/>
        </p:nvSpPr>
        <p:spPr>
          <a:xfrm>
            <a:off x="427578" y="1274799"/>
            <a:ext cx="11476541" cy="6460295"/>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s-MX" sz="20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Genera acuerdos que no se condicen con las particularidades de las empresas, ya que, en el mejor de los casos, una negociación supra empresa buscará un buen resultado “promedio” para el sector. Por definición, este promedio significará</a:t>
            </a:r>
            <a:r>
              <a:rPr kumimoji="0" lang="es-MX" sz="2000" b="0" i="0" u="none" strike="noStrike" kern="1200" cap="none" spc="0" normalizeH="0" baseline="0" noProof="0" dirty="0">
                <a:ln>
                  <a:noFill/>
                </a:ln>
                <a:solidFill>
                  <a:srgbClr val="FF0000"/>
                </a:solidFill>
                <a:effectLst/>
                <a:uLnTx/>
                <a:uFillTx/>
                <a:latin typeface="Open Sans" pitchFamily="2" charset="0"/>
                <a:ea typeface="Open Sans" pitchFamily="2" charset="0"/>
                <a:cs typeface="Open Sans" pitchFamily="2" charset="0"/>
              </a:rPr>
              <a:t> </a:t>
            </a:r>
            <a:r>
              <a:rPr kumimoji="0" lang="es-MX" sz="20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que para algunos involucrados los beneficios laborales serán mayores que la productividad y para otros al revés, siendo ambos casos no deseables.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s-MX" sz="20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Para empresas de menor tamaño o que pasen por un momento financiero complejo, lo anterior puede hacerlas salir del mercado, pasar a la informalidad o sustituir trabajo por tecnología. </a:t>
            </a: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lvl="1" algn="just">
              <a:lnSpc>
                <a:spcPct val="150000"/>
              </a:lnSpc>
            </a:pPr>
            <a:r>
              <a:rPr lang="es-ES" i="1" dirty="0">
                <a:latin typeface="Open Sans" pitchFamily="2" charset="0"/>
                <a:ea typeface="Open Sans" pitchFamily="2" charset="0"/>
                <a:cs typeface="Open Sans" pitchFamily="2" charset="0"/>
              </a:rPr>
              <a:t>   </a:t>
            </a: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3101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FEFD8-D2AB-7E7D-BDF6-9C6274E127DD}"/>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399D1835-8E5F-CC03-EC2F-7595A51280C0}"/>
              </a:ext>
            </a:extLst>
          </p:cNvPr>
          <p:cNvSpPr txBox="1"/>
          <p:nvPr/>
        </p:nvSpPr>
        <p:spPr>
          <a:xfrm>
            <a:off x="533405" y="389466"/>
            <a:ext cx="10870784" cy="587277"/>
          </a:xfrm>
          <a:prstGeom prst="rect">
            <a:avLst/>
          </a:prstGeom>
          <a:noFill/>
        </p:spPr>
        <p:txBody>
          <a:bodyPr wrap="square" rtlCol="0">
            <a:spAutoFit/>
          </a:bodyPr>
          <a:lstStyle/>
          <a:p>
            <a:pPr>
              <a:lnSpc>
                <a:spcPct val="150000"/>
              </a:lnSpc>
            </a:pPr>
            <a:r>
              <a:rPr lang="es-ES" sz="2400" b="1" dirty="0">
                <a:latin typeface="Open Sans" pitchFamily="2" charset="0"/>
                <a:ea typeface="Open Sans" pitchFamily="2" charset="0"/>
                <a:cs typeface="Open Sans" pitchFamily="2" charset="0"/>
              </a:rPr>
              <a:t>3. Postura del CM respecto de la negociación colectiva supra empresa</a:t>
            </a:r>
          </a:p>
        </p:txBody>
      </p:sp>
      <p:cxnSp>
        <p:nvCxnSpPr>
          <p:cNvPr id="22" name="Conector recto 21">
            <a:extLst>
              <a:ext uri="{FF2B5EF4-FFF2-40B4-BE49-F238E27FC236}">
                <a16:creationId xmlns:a16="http://schemas.microsoft.com/office/drawing/2014/main" id="{630461A0-EFAF-D8C8-36F7-E006142AB494}"/>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7909D1DA-DE57-55C7-9560-1F062D1E8744}"/>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64316C8B-8CFB-947A-F9E6-6665D18A5F7B}"/>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4C19ED74-2CC3-6294-5CF2-AF581357A376}"/>
              </a:ext>
            </a:extLst>
          </p:cNvPr>
          <p:cNvSpPr txBox="1"/>
          <p:nvPr/>
        </p:nvSpPr>
        <p:spPr>
          <a:xfrm>
            <a:off x="577868" y="943836"/>
            <a:ext cx="11370714" cy="6044796"/>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En la negociación supra empresa</a:t>
            </a:r>
            <a:r>
              <a:rPr lang="es-MX" sz="2000" dirty="0">
                <a:solidFill>
                  <a:srgbClr val="FF0000"/>
                </a:solidFill>
                <a:latin typeface="Open Sans" pitchFamily="2" charset="0"/>
                <a:ea typeface="Open Sans" pitchFamily="2" charset="0"/>
                <a:cs typeface="Open Sans" pitchFamily="2" charset="0"/>
              </a:rPr>
              <a:t> </a:t>
            </a:r>
            <a:r>
              <a:rPr lang="es-MX" sz="2000" dirty="0">
                <a:latin typeface="Open Sans" pitchFamily="2" charset="0"/>
                <a:ea typeface="Open Sans" pitchFamily="2" charset="0"/>
                <a:cs typeface="Open Sans" pitchFamily="2" charset="0"/>
              </a:rPr>
              <a:t>se debilitan las facultades de negociación de los empleadores y trabajadores que resultarán afectados por los resultados del proceso.  Estas potestades son traspasadas total o parcialmente a organizaciones empresariales y sindicales que tienen menos conocimiento sobre la empresa y es más probable que tengan objetivos adicionales a la mera negociación</a:t>
            </a:r>
            <a:r>
              <a:rPr lang="es-MX" sz="2000" dirty="0">
                <a:solidFill>
                  <a:srgbClr val="FF0000"/>
                </a:solidFill>
                <a:latin typeface="Open Sans" pitchFamily="2" charset="0"/>
                <a:ea typeface="Open Sans" pitchFamily="2" charset="0"/>
                <a:cs typeface="Open Sans" pitchFamily="2" charset="0"/>
              </a:rPr>
              <a:t>.  </a:t>
            </a:r>
          </a:p>
          <a:p>
            <a:pPr marL="342900" indent="-342900" algn="just">
              <a:lnSpc>
                <a:spcPct val="150000"/>
              </a:lnSpc>
              <a:buFont typeface="Arial" panose="020B0604020202020204" pitchFamily="34" charset="0"/>
              <a:buChar char="•"/>
            </a:pPr>
            <a:endParaRPr lang="es-MX" sz="2000" dirty="0">
              <a:solidFill>
                <a:srgbClr val="FF0000"/>
              </a:solidFill>
              <a:latin typeface="Open Sans" pitchFamily="2" charset="0"/>
              <a:ea typeface="Open Sans" pitchFamily="2" charset="0"/>
              <a:cs typeface="Open Sans" pitchFamily="2" charset="0"/>
            </a:endParaRPr>
          </a:p>
          <a:p>
            <a:pPr marL="342900" lvl="0" indent="-342900" algn="just">
              <a:lnSpc>
                <a:spcPct val="150000"/>
              </a:lnSpc>
              <a:buFont typeface="Arial" panose="020B0604020202020204" pitchFamily="34" charset="0"/>
              <a:buChar char="•"/>
              <a:defRPr/>
            </a:pPr>
            <a:r>
              <a:rPr lang="es-MX" sz="2000" dirty="0">
                <a:solidFill>
                  <a:prstClr val="black"/>
                </a:solidFill>
                <a:latin typeface="Open Sans" pitchFamily="2" charset="0"/>
                <a:ea typeface="Open Sans" pitchFamily="2" charset="0"/>
                <a:cs typeface="Open Sans" pitchFamily="2" charset="0"/>
              </a:rPr>
              <a:t>También se dan espacios para mayor intervención de las autoridades en los procesos de negociación, con los mismos problemas ya señalados, más la variable política. </a:t>
            </a:r>
          </a:p>
          <a:p>
            <a:pPr lvl="0" algn="just">
              <a:lnSpc>
                <a:spcPct val="150000"/>
              </a:lnSpc>
              <a:defRPr/>
            </a:pPr>
            <a:r>
              <a:rPr lang="es-MX" sz="2000" dirty="0">
                <a:solidFill>
                  <a:prstClr val="black"/>
                </a:solidFill>
                <a:latin typeface="Open Sans" pitchFamily="2" charset="0"/>
                <a:ea typeface="Open Sans" pitchFamily="2" charset="0"/>
                <a:cs typeface="Open Sans" pitchFamily="2" charset="0"/>
              </a:rPr>
              <a:t> </a:t>
            </a:r>
          </a:p>
          <a:p>
            <a:pPr marL="342900" lvl="0" indent="-342900">
              <a:lnSpc>
                <a:spcPct val="150000"/>
              </a:lnSpc>
              <a:buFont typeface="Arial" panose="020B0604020202020204" pitchFamily="34" charset="0"/>
              <a:buChar char="•"/>
              <a:defRPr/>
            </a:pPr>
            <a:r>
              <a:rPr lang="es-ES" sz="2000" dirty="0">
                <a:solidFill>
                  <a:prstClr val="black"/>
                </a:solidFill>
                <a:latin typeface="Open Sans" pitchFamily="2" charset="0"/>
                <a:ea typeface="Open Sans" pitchFamily="2" charset="0"/>
                <a:cs typeface="Open Sans" pitchFamily="2" charset="0"/>
              </a:rPr>
              <a:t>Debido al amplio flujo de información sensible que circula en estos procesos y existiendo muchas personas involucradas, se genera un gran riesgo en materia de libre competencia.</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86851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0CDAB-38D7-4A63-AE42-48BCECE9D7E7}"/>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C25425C9-958B-53ED-CF29-3A8AA5C079CF}"/>
              </a:ext>
            </a:extLst>
          </p:cNvPr>
          <p:cNvSpPr txBox="1"/>
          <p:nvPr/>
        </p:nvSpPr>
        <p:spPr>
          <a:xfrm>
            <a:off x="533405" y="389466"/>
            <a:ext cx="10870784" cy="587277"/>
          </a:xfrm>
          <a:prstGeom prst="rect">
            <a:avLst/>
          </a:prstGeom>
          <a:noFill/>
        </p:spPr>
        <p:txBody>
          <a:bodyPr wrap="square" rtlCol="0">
            <a:spAutoFit/>
          </a:bodyPr>
          <a:lstStyle/>
          <a:p>
            <a:pPr>
              <a:lnSpc>
                <a:spcPct val="150000"/>
              </a:lnSpc>
            </a:pPr>
            <a:r>
              <a:rPr lang="es-ES" sz="2400" b="1" dirty="0">
                <a:latin typeface="Open Sans" pitchFamily="2" charset="0"/>
                <a:ea typeface="Open Sans" pitchFamily="2" charset="0"/>
                <a:cs typeface="Open Sans" pitchFamily="2" charset="0"/>
              </a:rPr>
              <a:t>3. Postura del CM respecto de la negociación colectiva supra empresa</a:t>
            </a:r>
          </a:p>
        </p:txBody>
      </p:sp>
      <p:cxnSp>
        <p:nvCxnSpPr>
          <p:cNvPr id="22" name="Conector recto 21">
            <a:extLst>
              <a:ext uri="{FF2B5EF4-FFF2-40B4-BE49-F238E27FC236}">
                <a16:creationId xmlns:a16="http://schemas.microsoft.com/office/drawing/2014/main" id="{CE8127F7-51A3-3D28-FD46-22AF60958AC6}"/>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0E541C40-A5B2-ED1E-19C1-9605B31FD73E}"/>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E60A78B9-3E84-C595-AEA3-0A647EEEFE7D}"/>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C14F5E54-FF62-C992-7A65-E44C566746F8}"/>
              </a:ext>
            </a:extLst>
          </p:cNvPr>
          <p:cNvSpPr txBox="1"/>
          <p:nvPr/>
        </p:nvSpPr>
        <p:spPr>
          <a:xfrm>
            <a:off x="427578" y="1274799"/>
            <a:ext cx="11476541" cy="6506461"/>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En Chile no existen organizaciones realmente representativas y dotadas de las capacidades técnicas necesarias para negociar colectivamente por sector, ni por parte de los trabajadores ni de los empleadores. Tratar de “construir” tales entidades implicaría además una reforma institucional laboral y sindical profunda, que puede tomar muchos años y generar diversos problemas, que resulta dudoso que la negociación supra empresa justifique.  </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Nuestra regulación laboral, legal e </a:t>
            </a:r>
            <a:r>
              <a:rPr lang="es-MX" sz="2000" dirty="0" err="1">
                <a:latin typeface="Open Sans" pitchFamily="2" charset="0"/>
                <a:ea typeface="Open Sans" pitchFamily="2" charset="0"/>
                <a:cs typeface="Open Sans" pitchFamily="2" charset="0"/>
              </a:rPr>
              <a:t>infra-legal</a:t>
            </a:r>
            <a:r>
              <a:rPr lang="es-MX" sz="2000" dirty="0">
                <a:latin typeface="Open Sans" pitchFamily="2" charset="0"/>
                <a:ea typeface="Open Sans" pitchFamily="2" charset="0"/>
                <a:cs typeface="Open Sans" pitchFamily="2" charset="0"/>
              </a:rPr>
              <a:t>, es densa y detallada.  Además, establece condiciones mínimas en prácticamente todas las variables laborales.  Esto deja escaso margen para acuerdos que pudiesen justificar las negociaciones por sector o rama. </a:t>
            </a:r>
          </a:p>
          <a:p>
            <a:pPr algn="just">
              <a:lnSpc>
                <a:spcPct val="150000"/>
              </a:lnSpc>
            </a:pPr>
            <a:endParaRPr lang="es-MX" sz="2000" dirty="0">
              <a:latin typeface="Open Sans" pitchFamily="2" charset="0"/>
              <a:ea typeface="Open Sans" pitchFamily="2" charset="0"/>
              <a:cs typeface="Open Sans" pitchFamily="2" charset="0"/>
            </a:endParaRPr>
          </a:p>
          <a:p>
            <a:pPr marR="0" lvl="0" algn="just" defTabSz="914400" rtl="0" eaLnBrk="1" fontAlgn="auto" latinLnBrk="0" hangingPunct="1">
              <a:lnSpc>
                <a:spcPct val="150000"/>
              </a:lnSpc>
              <a:spcBef>
                <a:spcPts val="0"/>
              </a:spcBef>
              <a:spcAft>
                <a:spcPts val="0"/>
              </a:spcAft>
              <a:buClrTx/>
              <a:buSzTx/>
              <a:tabLst/>
              <a:defRPr/>
            </a:pPr>
            <a:r>
              <a:rPr kumimoji="0" lang="es-MX" sz="20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s-MX" sz="20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80442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07E1-BE5F-0E20-C53F-E25BDB0D3D85}"/>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AE0ADEFE-2623-82F7-C552-FAE019302616}"/>
              </a:ext>
            </a:extLst>
          </p:cNvPr>
          <p:cNvSpPr txBox="1"/>
          <p:nvPr/>
        </p:nvSpPr>
        <p:spPr>
          <a:xfrm>
            <a:off x="533405" y="389466"/>
            <a:ext cx="10870784" cy="587277"/>
          </a:xfrm>
          <a:prstGeom prst="rect">
            <a:avLst/>
          </a:prstGeom>
          <a:noFill/>
        </p:spPr>
        <p:txBody>
          <a:bodyPr wrap="square" rtlCol="0">
            <a:spAutoFit/>
          </a:bodyPr>
          <a:lstStyle/>
          <a:p>
            <a:pPr>
              <a:lnSpc>
                <a:spcPct val="150000"/>
              </a:lnSpc>
            </a:pPr>
            <a:r>
              <a:rPr lang="es-ES" sz="2400" b="1" dirty="0">
                <a:latin typeface="Open Sans" pitchFamily="2" charset="0"/>
                <a:ea typeface="Open Sans" pitchFamily="2" charset="0"/>
                <a:cs typeface="Open Sans" pitchFamily="2" charset="0"/>
              </a:rPr>
              <a:t>3. Postura del CM respecto de la negociación colectiva supra empresa</a:t>
            </a:r>
          </a:p>
        </p:txBody>
      </p:sp>
      <p:cxnSp>
        <p:nvCxnSpPr>
          <p:cNvPr id="22" name="Conector recto 21">
            <a:extLst>
              <a:ext uri="{FF2B5EF4-FFF2-40B4-BE49-F238E27FC236}">
                <a16:creationId xmlns:a16="http://schemas.microsoft.com/office/drawing/2014/main" id="{BECC4081-B725-BBB0-7A68-FD16F7242B38}"/>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D6B9BA25-376C-403A-C9E8-9979A1DDA7B1}"/>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805F683C-92FB-1230-46D6-AE755782921F}"/>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811B02D8-9205-F803-36B6-2260F4D41046}"/>
              </a:ext>
            </a:extLst>
          </p:cNvPr>
          <p:cNvSpPr txBox="1"/>
          <p:nvPr/>
        </p:nvSpPr>
        <p:spPr>
          <a:xfrm>
            <a:off x="427578" y="1274799"/>
            <a:ext cx="11476541" cy="5957593"/>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07000"/>
              </a:lnSpc>
              <a:spcAft>
                <a:spcPts val="800"/>
              </a:spcAft>
              <a:buFont typeface="Arial" panose="020B0604020202020204" pitchFamily="34" charset="0"/>
              <a:buChar char="•"/>
            </a:pPr>
            <a:r>
              <a:rPr lang="es-MX" sz="2000" dirty="0">
                <a:latin typeface="Open Sans" pitchFamily="2" charset="0"/>
                <a:ea typeface="Open Sans" pitchFamily="2" charset="0"/>
                <a:cs typeface="Open Sans" pitchFamily="2" charset="0"/>
              </a:rPr>
              <a:t>No se ha comprobado una causalidad entre la negociación colectiva por sector y las características de desarrollo y competitividad en los países donde aquella se aplica.  De hecho, en varios países, también desarrollados y competitivos, se aplica la negociación colectiva por empresa, como por ejemplo Estados Unidos, Reino Unido y varias naciones asiáticas.  </a:t>
            </a:r>
          </a:p>
          <a:p>
            <a:pPr marL="342900" indent="-342900" algn="just">
              <a:lnSpc>
                <a:spcPct val="107000"/>
              </a:lnSpc>
              <a:spcAft>
                <a:spcPts val="800"/>
              </a:spcAft>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07000"/>
              </a:lnSpc>
              <a:spcAft>
                <a:spcPts val="800"/>
              </a:spcAft>
              <a:buFont typeface="Arial" panose="020B0604020202020204" pitchFamily="34" charset="0"/>
              <a:buChar char="•"/>
            </a:pPr>
            <a:r>
              <a:rPr lang="es-MX" sz="2000" dirty="0">
                <a:latin typeface="Open Sans" pitchFamily="2" charset="0"/>
                <a:ea typeface="Open Sans" pitchFamily="2" charset="0"/>
                <a:cs typeface="Open Sans" pitchFamily="2" charset="0"/>
              </a:rPr>
              <a:t>Pero aún asumiendo que en algunos países la negociación ramal pudiera explicar en parte su desarrollo y competitividad del sector, esto no significa que esta deba aplicarse a cualquier nación.  Para esto se requieren idiosincrasias, tradiciones y estructural sociales particulares.  Avanzar hacia estas implica cambios radicales y de mucho tiempo, con impactos muy difíciles de revertir.  Creemos que claramente no se justifica una apuesta de este tipo en un país y en un sector en que la negociación colectiva funciona razonablemente bien.  </a:t>
            </a:r>
          </a:p>
          <a:p>
            <a:pPr marL="342900" indent="-342900" algn="just">
              <a:lnSpc>
                <a:spcPct val="107000"/>
              </a:lnSpc>
              <a:spcAft>
                <a:spcPts val="800"/>
              </a:spcAft>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algn="just">
              <a:lnSpc>
                <a:spcPct val="150000"/>
              </a:lnSpc>
            </a:pPr>
            <a:endParaRPr lang="es-MX"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10703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F813-AA43-4F94-5E2C-00974F7BC536}"/>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881CB608-E50A-640B-EE94-9FA548C91F83}"/>
              </a:ext>
            </a:extLst>
          </p:cNvPr>
          <p:cNvSpPr txBox="1"/>
          <p:nvPr/>
        </p:nvSpPr>
        <p:spPr>
          <a:xfrm>
            <a:off x="533405" y="389466"/>
            <a:ext cx="10496543" cy="461665"/>
          </a:xfrm>
          <a:prstGeom prst="rect">
            <a:avLst/>
          </a:prstGeom>
          <a:noFill/>
        </p:spPr>
        <p:txBody>
          <a:bodyPr wrap="square" rtlCol="0">
            <a:spAutoFit/>
          </a:bodyPr>
          <a:lstStyle/>
          <a:p>
            <a:pPr algn="ctr"/>
            <a:r>
              <a:rPr lang="es-ES_tradnl" sz="2400" b="1" dirty="0">
                <a:latin typeface="Open Sans "/>
                <a:ea typeface="Open Sans Light" pitchFamily="2" charset="0"/>
                <a:cs typeface="Open Sans Light" pitchFamily="2" charset="0"/>
              </a:rPr>
              <a:t>Índice</a:t>
            </a:r>
          </a:p>
        </p:txBody>
      </p:sp>
      <p:cxnSp>
        <p:nvCxnSpPr>
          <p:cNvPr id="22" name="Conector recto 21">
            <a:extLst>
              <a:ext uri="{FF2B5EF4-FFF2-40B4-BE49-F238E27FC236}">
                <a16:creationId xmlns:a16="http://schemas.microsoft.com/office/drawing/2014/main" id="{1611EA21-B611-6C5C-933E-1B69B2E93D53}"/>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3614261D-C24C-20C6-AF2F-A57ACE11D89D}"/>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4A63E5EE-53B5-3A47-7143-197FD6052A06}"/>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5DD99F03-06FD-C4C3-EAA0-EE7856653E48}"/>
              </a:ext>
            </a:extLst>
          </p:cNvPr>
          <p:cNvSpPr txBox="1"/>
          <p:nvPr/>
        </p:nvSpPr>
        <p:spPr>
          <a:xfrm>
            <a:off x="427573" y="1693402"/>
            <a:ext cx="11476541" cy="6229398"/>
          </a:xfrm>
          <a:prstGeom prst="rect">
            <a:avLst/>
          </a:prstGeom>
          <a:noFill/>
        </p:spPr>
        <p:txBody>
          <a:bodyPr wrap="square">
            <a:spAutoFit/>
          </a:bodyPr>
          <a:lstStyle/>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Algunas características de la minería relevantes para este proyecto de ley</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Observaciones a los antecedentes, fundamentos y objetivos</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Postura del Consejo Minero respecto de la negociación colectiva supra empresa</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b="1" dirty="0">
                <a:latin typeface="Open Sans" pitchFamily="2" charset="0"/>
                <a:ea typeface="Open Sans" pitchFamily="2" charset="0"/>
                <a:cs typeface="Open Sans" pitchFamily="2" charset="0"/>
              </a:rPr>
              <a:t>Observaciones al sistema de negociación colectiva multinivel del proyecto</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Conclusiones</a:t>
            </a: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64191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13854-B3AF-1C72-21D3-A8ADA1F74F0A}"/>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8656564E-F809-6BF0-E85E-BDA132A59D01}"/>
              </a:ext>
            </a:extLst>
          </p:cNvPr>
          <p:cNvSpPr txBox="1"/>
          <p:nvPr/>
        </p:nvSpPr>
        <p:spPr>
          <a:xfrm>
            <a:off x="533405" y="389466"/>
            <a:ext cx="10496543" cy="430887"/>
          </a:xfrm>
          <a:prstGeom prst="rect">
            <a:avLst/>
          </a:prstGeom>
          <a:noFill/>
        </p:spPr>
        <p:txBody>
          <a:bodyPr wrap="square" rtlCol="0">
            <a:spAutoFit/>
          </a:bodyPr>
          <a:lstStyle/>
          <a:p>
            <a:pPr algn="ctr"/>
            <a:r>
              <a:rPr lang="es-MX" sz="2200" b="1" dirty="0">
                <a:latin typeface="Open Sans "/>
                <a:ea typeface="Open Sans Light" pitchFamily="2" charset="0"/>
                <a:cs typeface="Open Sans Light" pitchFamily="2" charset="0"/>
              </a:rPr>
              <a:t>Respecto de la negociación colectiva al interior de la empresa</a:t>
            </a:r>
          </a:p>
        </p:txBody>
      </p:sp>
      <p:cxnSp>
        <p:nvCxnSpPr>
          <p:cNvPr id="22" name="Conector recto 21">
            <a:extLst>
              <a:ext uri="{FF2B5EF4-FFF2-40B4-BE49-F238E27FC236}">
                <a16:creationId xmlns:a16="http://schemas.microsoft.com/office/drawing/2014/main" id="{4ABF84DD-E679-5487-8B24-94FDEBC7E576}"/>
              </a:ext>
            </a:extLst>
          </p:cNvPr>
          <p:cNvCxnSpPr>
            <a:cxnSpLocks/>
          </p:cNvCxnSpPr>
          <p:nvPr/>
        </p:nvCxnSpPr>
        <p:spPr>
          <a:xfrm>
            <a:off x="427573" y="1282018"/>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FFF9D5B4-BD09-B59D-E48B-063167D625C6}"/>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6C55C4C5-6D41-9536-88DA-3D814DD0BDB4}"/>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1DEF9149-79C1-09AE-A582-BDF16A39551E}"/>
              </a:ext>
            </a:extLst>
          </p:cNvPr>
          <p:cNvSpPr txBox="1"/>
          <p:nvPr/>
        </p:nvSpPr>
        <p:spPr>
          <a:xfrm>
            <a:off x="427573" y="1693402"/>
            <a:ext cx="11476541" cy="7152792"/>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El proyecto dice mantener la negociación a nivel de empresa como uno de los pilares del modelo multinivel.  Sin embargo, hace obligatorio a los empleadores el negociar colectivamente  con la federación más representativa a nombre de dos o más sindicatos de la empresa.  No se justifica porqué se pasa de facultativo a forzado para el empleador.  </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Se elimina, sin justificación, la prohibición de negociar aquellas materias que restrinjan o limiten la facultad del empleador de organizar, dirigir y administrar su empresa.  Creemos indispensable que es estas facultades sigan estando en manos solo del empleador. </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algn="just">
              <a:lnSpc>
                <a:spcPct val="150000"/>
              </a:lnSpc>
            </a:pPr>
            <a:r>
              <a:rPr lang="es-MX" sz="2000" dirty="0">
                <a:latin typeface="Open Sans" pitchFamily="2" charset="0"/>
                <a:ea typeface="Open Sans" pitchFamily="2" charset="0"/>
                <a:cs typeface="Open Sans" pitchFamily="2" charset="0"/>
              </a:rPr>
              <a:t>  </a:t>
            </a: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77490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C8D5-43C1-B32D-CC7C-ED5FC99680CD}"/>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E008431E-D2FC-FE48-E3DB-541F3077A3F2}"/>
              </a:ext>
            </a:extLst>
          </p:cNvPr>
          <p:cNvSpPr txBox="1"/>
          <p:nvPr/>
        </p:nvSpPr>
        <p:spPr>
          <a:xfrm>
            <a:off x="533405" y="389466"/>
            <a:ext cx="10496543" cy="430887"/>
          </a:xfrm>
          <a:prstGeom prst="rect">
            <a:avLst/>
          </a:prstGeom>
          <a:noFill/>
        </p:spPr>
        <p:txBody>
          <a:bodyPr wrap="square" rtlCol="0">
            <a:spAutoFit/>
          </a:bodyPr>
          <a:lstStyle/>
          <a:p>
            <a:pPr algn="ctr"/>
            <a:r>
              <a:rPr lang="es-MX" sz="2200" b="1" dirty="0">
                <a:latin typeface="Open Sans "/>
                <a:ea typeface="Open Sans Light" pitchFamily="2" charset="0"/>
                <a:cs typeface="Open Sans Light" pitchFamily="2" charset="0"/>
              </a:rPr>
              <a:t>Respecto de la negociación colectiva al interior de la empresa</a:t>
            </a:r>
          </a:p>
        </p:txBody>
      </p:sp>
      <p:cxnSp>
        <p:nvCxnSpPr>
          <p:cNvPr id="22" name="Conector recto 21">
            <a:extLst>
              <a:ext uri="{FF2B5EF4-FFF2-40B4-BE49-F238E27FC236}">
                <a16:creationId xmlns:a16="http://schemas.microsoft.com/office/drawing/2014/main" id="{E48E0DF9-9809-083B-C132-EEC7B41510CE}"/>
              </a:ext>
            </a:extLst>
          </p:cNvPr>
          <p:cNvCxnSpPr>
            <a:cxnSpLocks/>
          </p:cNvCxnSpPr>
          <p:nvPr/>
        </p:nvCxnSpPr>
        <p:spPr>
          <a:xfrm>
            <a:off x="427573" y="1282018"/>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13E1E0AA-8F5C-EBBC-3FEC-0AD833637809}"/>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011C3C55-2F3E-23BC-AF2D-946489106C90}"/>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0715D0B6-F590-0C30-621A-7F96C1D374CD}"/>
              </a:ext>
            </a:extLst>
          </p:cNvPr>
          <p:cNvSpPr txBox="1"/>
          <p:nvPr/>
        </p:nvSpPr>
        <p:spPr>
          <a:xfrm>
            <a:off x="427573" y="1693402"/>
            <a:ext cx="11476541" cy="5398466"/>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Saliéndose de su objeto, el proyecto elimina la posibilidad de que la empresa principal pueda ejecutar directamente o a través de terceros la provisión de la obra o servicio subcontratado, que haya dejado de prestarse en caso de huelga.  En la práctica, esto hace extensivos los efectos de las huelgas de todos sus proveedores a las empresas mineras mandantes.   </a:t>
            </a: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07180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C56EC-6F01-56FB-FA00-7196784948A3}"/>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B9E1766D-BE5F-984D-0E78-A5FB9945E3DF}"/>
              </a:ext>
            </a:extLst>
          </p:cNvPr>
          <p:cNvSpPr txBox="1"/>
          <p:nvPr/>
        </p:nvSpPr>
        <p:spPr>
          <a:xfrm>
            <a:off x="533405" y="389466"/>
            <a:ext cx="10496543" cy="830997"/>
          </a:xfrm>
          <a:prstGeom prst="rect">
            <a:avLst/>
          </a:prstGeom>
          <a:noFill/>
        </p:spPr>
        <p:txBody>
          <a:bodyPr wrap="square" rtlCol="0">
            <a:spAutoFit/>
          </a:bodyPr>
          <a:lstStyle/>
          <a:p>
            <a:pPr algn="ctr"/>
            <a:r>
              <a:rPr lang="es-MX" sz="2200" b="1" dirty="0">
                <a:latin typeface="Open Sans "/>
                <a:ea typeface="Open Sans Light" pitchFamily="2" charset="0"/>
                <a:cs typeface="Open Sans Light" pitchFamily="2" charset="0"/>
              </a:rPr>
              <a:t>Respecto de los acuerdos marco</a:t>
            </a:r>
          </a:p>
          <a:p>
            <a:pPr algn="ctr"/>
            <a:endParaRPr lang="es-MX" sz="2400" b="1" dirty="0">
              <a:latin typeface="Open Sans "/>
              <a:ea typeface="Open Sans Light" pitchFamily="2" charset="0"/>
              <a:cs typeface="Open Sans Light" pitchFamily="2" charset="0"/>
            </a:endParaRPr>
          </a:p>
        </p:txBody>
      </p:sp>
      <p:cxnSp>
        <p:nvCxnSpPr>
          <p:cNvPr id="22" name="Conector recto 21">
            <a:extLst>
              <a:ext uri="{FF2B5EF4-FFF2-40B4-BE49-F238E27FC236}">
                <a16:creationId xmlns:a16="http://schemas.microsoft.com/office/drawing/2014/main" id="{135E8010-B503-8126-4AFF-13EFBD499A51}"/>
              </a:ext>
            </a:extLst>
          </p:cNvPr>
          <p:cNvCxnSpPr>
            <a:cxnSpLocks/>
          </p:cNvCxnSpPr>
          <p:nvPr/>
        </p:nvCxnSpPr>
        <p:spPr>
          <a:xfrm>
            <a:off x="427573" y="1282018"/>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62B05381-FAD9-041B-B69B-5D6E038F1125}"/>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9C271D8C-7430-3C26-8BAA-4F657F63CF31}"/>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51B37AF1-0151-3943-6535-CC1A783BA5EC}"/>
              </a:ext>
            </a:extLst>
          </p:cNvPr>
          <p:cNvSpPr txBox="1"/>
          <p:nvPr/>
        </p:nvSpPr>
        <p:spPr>
          <a:xfrm>
            <a:off x="427573" y="1693402"/>
            <a:ext cx="11476541" cy="4659737"/>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Los acuerdos marco han sido instrumentos voluntarios y flexibles que algunas empresas y sus trabajadores propios y de contratistas han utilizado para abordar situaciones de trabajo muy específicas.</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El proyecto, en cambio, obliga a las empresas y a las asociaciones gremiales a negociar, a la vez que rigidiza estos instrumentos. </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42737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41F1B-9134-8F44-40E0-2F3E4D1300FC}"/>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7FCAEDD4-D339-01D6-169C-26B9491DA04D}"/>
              </a:ext>
            </a:extLst>
          </p:cNvPr>
          <p:cNvSpPr txBox="1"/>
          <p:nvPr/>
        </p:nvSpPr>
        <p:spPr>
          <a:xfrm>
            <a:off x="533405" y="389466"/>
            <a:ext cx="10496543" cy="830997"/>
          </a:xfrm>
          <a:prstGeom prst="rect">
            <a:avLst/>
          </a:prstGeom>
          <a:noFill/>
        </p:spPr>
        <p:txBody>
          <a:bodyPr wrap="square" rtlCol="0">
            <a:spAutoFit/>
          </a:bodyPr>
          <a:lstStyle/>
          <a:p>
            <a:pPr algn="ctr"/>
            <a:r>
              <a:rPr lang="es-MX" sz="2200" b="1" dirty="0">
                <a:latin typeface="Open Sans "/>
                <a:ea typeface="Open Sans Light" pitchFamily="2" charset="0"/>
                <a:cs typeface="Open Sans Light" pitchFamily="2" charset="0"/>
              </a:rPr>
              <a:t>Respecto de los acuerdos marco</a:t>
            </a:r>
          </a:p>
          <a:p>
            <a:pPr algn="ctr"/>
            <a:endParaRPr lang="es-MX" sz="2400" b="1" dirty="0">
              <a:latin typeface="Open Sans "/>
              <a:ea typeface="Open Sans Light" pitchFamily="2" charset="0"/>
              <a:cs typeface="Open Sans Light" pitchFamily="2" charset="0"/>
            </a:endParaRPr>
          </a:p>
        </p:txBody>
      </p:sp>
      <p:cxnSp>
        <p:nvCxnSpPr>
          <p:cNvPr id="22" name="Conector recto 21">
            <a:extLst>
              <a:ext uri="{FF2B5EF4-FFF2-40B4-BE49-F238E27FC236}">
                <a16:creationId xmlns:a16="http://schemas.microsoft.com/office/drawing/2014/main" id="{6DA1F1E1-6D12-FE57-7D14-ED5D4D08D742}"/>
              </a:ext>
            </a:extLst>
          </p:cNvPr>
          <p:cNvCxnSpPr>
            <a:cxnSpLocks/>
          </p:cNvCxnSpPr>
          <p:nvPr/>
        </p:nvCxnSpPr>
        <p:spPr>
          <a:xfrm>
            <a:off x="427573" y="1282018"/>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E6193D84-589D-6AF7-4B06-ABDA138BC855}"/>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88BE7B9E-15E6-CB48-3BE8-DC244EB53AA8}"/>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CA044FE8-FE64-172D-A2B1-6A863300B8A5}"/>
              </a:ext>
            </a:extLst>
          </p:cNvPr>
          <p:cNvSpPr txBox="1"/>
          <p:nvPr/>
        </p:nvSpPr>
        <p:spPr>
          <a:xfrm>
            <a:off x="427573" y="1693402"/>
            <a:ext cx="11476541" cy="3736472"/>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Quedan abiertos los casos en que se podrá exigir esta negociación, así como las materias que se podrán pactar, con el riesgo de conflicto con lo dispuesto para otros dos niveles.    </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Del proyecto no queda clara una situación crucial, cual es si este nivel de negociación otorgará derecho a huelga.  Creemos que no debiera.   La misma duda queda respecto a la negociación sectorial propiamente tal.</a:t>
            </a: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60334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EC3C4-EF1A-0418-58D0-15181F295E56}"/>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66D83842-60F7-F88C-50D6-1FFC85823389}"/>
              </a:ext>
            </a:extLst>
          </p:cNvPr>
          <p:cNvSpPr txBox="1"/>
          <p:nvPr/>
        </p:nvSpPr>
        <p:spPr>
          <a:xfrm>
            <a:off x="415487" y="885360"/>
            <a:ext cx="2790700" cy="1323439"/>
          </a:xfrm>
          <a:prstGeom prst="rect">
            <a:avLst/>
          </a:prstGeom>
          <a:noFill/>
        </p:spPr>
        <p:txBody>
          <a:bodyPr wrap="square" rtlCol="0">
            <a:spAutoFit/>
          </a:bodyPr>
          <a:lstStyle/>
          <a:p>
            <a:r>
              <a:rPr lang="es-ES_tradnl" sz="4000" u="none" strike="noStrike" noProof="0" dirty="0">
                <a:effectLst/>
                <a:latin typeface="Open Sans Light" pitchFamily="2" charset="0"/>
                <a:ea typeface="Open Sans Light" pitchFamily="2" charset="0"/>
                <a:cs typeface="Open Sans Light" pitchFamily="2" charset="0"/>
              </a:rPr>
              <a:t>CONSEJO</a:t>
            </a:r>
          </a:p>
          <a:p>
            <a:r>
              <a:rPr lang="es-ES_tradnl" sz="4000" noProof="0" dirty="0">
                <a:latin typeface="Open Sans Light" pitchFamily="2" charset="0"/>
                <a:ea typeface="Open Sans Light" pitchFamily="2" charset="0"/>
                <a:cs typeface="Open Sans Light" pitchFamily="2" charset="0"/>
              </a:rPr>
              <a:t>MINERO</a:t>
            </a:r>
          </a:p>
        </p:txBody>
      </p:sp>
      <p:cxnSp>
        <p:nvCxnSpPr>
          <p:cNvPr id="30" name="Conector recto 29">
            <a:extLst>
              <a:ext uri="{FF2B5EF4-FFF2-40B4-BE49-F238E27FC236}">
                <a16:creationId xmlns:a16="http://schemas.microsoft.com/office/drawing/2014/main" id="{FB88CED1-EF7C-16C5-AB3E-968FC459E2EE}"/>
              </a:ext>
            </a:extLst>
          </p:cNvPr>
          <p:cNvCxnSpPr>
            <a:cxnSpLocks/>
          </p:cNvCxnSpPr>
          <p:nvPr/>
        </p:nvCxnSpPr>
        <p:spPr>
          <a:xfrm>
            <a:off x="270934" y="885360"/>
            <a:ext cx="0" cy="1129707"/>
          </a:xfrm>
          <a:prstGeom prst="line">
            <a:avLst/>
          </a:prstGeom>
          <a:ln w="539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D4EA7765-50E1-AECA-6447-438B81304F1E}"/>
              </a:ext>
            </a:extLst>
          </p:cNvPr>
          <p:cNvPicPr>
            <a:picLocks noChangeAspect="1"/>
          </p:cNvPicPr>
          <p:nvPr/>
        </p:nvPicPr>
        <p:blipFill>
          <a:blip r:embed="rId3"/>
          <a:srcRect/>
          <a:stretch/>
        </p:blipFill>
        <p:spPr>
          <a:xfrm>
            <a:off x="11404189" y="259889"/>
            <a:ext cx="499925" cy="499925"/>
          </a:xfrm>
          <a:prstGeom prst="rect">
            <a:avLst/>
          </a:prstGeom>
        </p:spPr>
      </p:pic>
      <p:cxnSp>
        <p:nvCxnSpPr>
          <p:cNvPr id="3" name="Conector recto 2">
            <a:extLst>
              <a:ext uri="{FF2B5EF4-FFF2-40B4-BE49-F238E27FC236}">
                <a16:creationId xmlns:a16="http://schemas.microsoft.com/office/drawing/2014/main" id="{04ECC81D-0B43-FEEB-A6AC-1A0206258C28}"/>
              </a:ext>
            </a:extLst>
          </p:cNvPr>
          <p:cNvCxnSpPr>
            <a:cxnSpLocks/>
          </p:cNvCxnSpPr>
          <p:nvPr/>
        </p:nvCxnSpPr>
        <p:spPr>
          <a:xfrm>
            <a:off x="270934" y="6468533"/>
            <a:ext cx="11624732"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Conector recto 3">
            <a:extLst>
              <a:ext uri="{FF2B5EF4-FFF2-40B4-BE49-F238E27FC236}">
                <a16:creationId xmlns:a16="http://schemas.microsoft.com/office/drawing/2014/main" id="{CDF6582E-24BA-5F5C-D1DA-7D554FA7327B}"/>
              </a:ext>
            </a:extLst>
          </p:cNvPr>
          <p:cNvCxnSpPr>
            <a:cxnSpLocks/>
          </p:cNvCxnSpPr>
          <p:nvPr/>
        </p:nvCxnSpPr>
        <p:spPr>
          <a:xfrm>
            <a:off x="3429001" y="821267"/>
            <a:ext cx="0" cy="563551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Imagen 6">
            <a:extLst>
              <a:ext uri="{FF2B5EF4-FFF2-40B4-BE49-F238E27FC236}">
                <a16:creationId xmlns:a16="http://schemas.microsoft.com/office/drawing/2014/main" id="{06073AE1-5783-4BAD-7C1F-851E168E870D}"/>
              </a:ext>
            </a:extLst>
          </p:cNvPr>
          <p:cNvPicPr>
            <a:picLocks noChangeAspect="1"/>
          </p:cNvPicPr>
          <p:nvPr/>
        </p:nvPicPr>
        <p:blipFill>
          <a:blip r:embed="rId4"/>
          <a:stretch>
            <a:fillRect/>
          </a:stretch>
        </p:blipFill>
        <p:spPr>
          <a:xfrm>
            <a:off x="4002747" y="1975326"/>
            <a:ext cx="1517372" cy="383294"/>
          </a:xfrm>
          <a:prstGeom prst="rect">
            <a:avLst/>
          </a:prstGeom>
        </p:spPr>
      </p:pic>
      <p:pic>
        <p:nvPicPr>
          <p:cNvPr id="8" name="Imagen 7">
            <a:extLst>
              <a:ext uri="{FF2B5EF4-FFF2-40B4-BE49-F238E27FC236}">
                <a16:creationId xmlns:a16="http://schemas.microsoft.com/office/drawing/2014/main" id="{A5ED2DDB-CA1D-C502-DFD9-D0E6FBF9C33C}"/>
              </a:ext>
            </a:extLst>
          </p:cNvPr>
          <p:cNvPicPr>
            <a:picLocks noChangeAspect="1"/>
          </p:cNvPicPr>
          <p:nvPr/>
        </p:nvPicPr>
        <p:blipFill>
          <a:blip r:embed="rId5"/>
          <a:stretch>
            <a:fillRect/>
          </a:stretch>
        </p:blipFill>
        <p:spPr>
          <a:xfrm>
            <a:off x="4351024" y="2776462"/>
            <a:ext cx="764154" cy="458493"/>
          </a:xfrm>
          <a:prstGeom prst="rect">
            <a:avLst/>
          </a:prstGeom>
        </p:spPr>
      </p:pic>
      <p:pic>
        <p:nvPicPr>
          <p:cNvPr id="9" name="Imagen 8">
            <a:extLst>
              <a:ext uri="{FF2B5EF4-FFF2-40B4-BE49-F238E27FC236}">
                <a16:creationId xmlns:a16="http://schemas.microsoft.com/office/drawing/2014/main" id="{234D2FC4-FED8-34FE-4F8D-1CBA4233643F}"/>
              </a:ext>
            </a:extLst>
          </p:cNvPr>
          <p:cNvPicPr>
            <a:picLocks noChangeAspect="1"/>
          </p:cNvPicPr>
          <p:nvPr/>
        </p:nvPicPr>
        <p:blipFill>
          <a:blip r:embed="rId6"/>
          <a:stretch>
            <a:fillRect/>
          </a:stretch>
        </p:blipFill>
        <p:spPr>
          <a:xfrm>
            <a:off x="4045944" y="3832628"/>
            <a:ext cx="1464233" cy="265392"/>
          </a:xfrm>
          <a:prstGeom prst="rect">
            <a:avLst/>
          </a:prstGeom>
        </p:spPr>
      </p:pic>
      <p:pic>
        <p:nvPicPr>
          <p:cNvPr id="10" name="Imagen 9">
            <a:extLst>
              <a:ext uri="{FF2B5EF4-FFF2-40B4-BE49-F238E27FC236}">
                <a16:creationId xmlns:a16="http://schemas.microsoft.com/office/drawing/2014/main" id="{91141974-DF5E-A9BA-AB36-0770331CDF10}"/>
              </a:ext>
            </a:extLst>
          </p:cNvPr>
          <p:cNvPicPr>
            <a:picLocks noChangeAspect="1"/>
          </p:cNvPicPr>
          <p:nvPr/>
        </p:nvPicPr>
        <p:blipFill>
          <a:blip r:embed="rId7"/>
          <a:stretch>
            <a:fillRect/>
          </a:stretch>
        </p:blipFill>
        <p:spPr>
          <a:xfrm>
            <a:off x="3956817" y="4739271"/>
            <a:ext cx="1668760" cy="255528"/>
          </a:xfrm>
          <a:prstGeom prst="rect">
            <a:avLst/>
          </a:prstGeom>
        </p:spPr>
      </p:pic>
      <p:pic>
        <p:nvPicPr>
          <p:cNvPr id="11" name="Imagen 10">
            <a:extLst>
              <a:ext uri="{FF2B5EF4-FFF2-40B4-BE49-F238E27FC236}">
                <a16:creationId xmlns:a16="http://schemas.microsoft.com/office/drawing/2014/main" id="{763934F3-AE38-4426-9C2D-52B7CD0AE5D3}"/>
              </a:ext>
            </a:extLst>
          </p:cNvPr>
          <p:cNvPicPr>
            <a:picLocks noChangeAspect="1"/>
          </p:cNvPicPr>
          <p:nvPr/>
        </p:nvPicPr>
        <p:blipFill>
          <a:blip r:embed="rId8"/>
          <a:stretch>
            <a:fillRect/>
          </a:stretch>
        </p:blipFill>
        <p:spPr>
          <a:xfrm>
            <a:off x="5845335" y="1972373"/>
            <a:ext cx="1453756" cy="409282"/>
          </a:xfrm>
          <a:prstGeom prst="rect">
            <a:avLst/>
          </a:prstGeom>
        </p:spPr>
      </p:pic>
      <p:pic>
        <p:nvPicPr>
          <p:cNvPr id="12" name="Imagen 11">
            <a:extLst>
              <a:ext uri="{FF2B5EF4-FFF2-40B4-BE49-F238E27FC236}">
                <a16:creationId xmlns:a16="http://schemas.microsoft.com/office/drawing/2014/main" id="{B05F086D-1145-72FD-DEED-D7F11FC88C43}"/>
              </a:ext>
            </a:extLst>
          </p:cNvPr>
          <p:cNvPicPr>
            <a:picLocks noChangeAspect="1"/>
          </p:cNvPicPr>
          <p:nvPr/>
        </p:nvPicPr>
        <p:blipFill>
          <a:blip r:embed="rId9"/>
          <a:stretch>
            <a:fillRect/>
          </a:stretch>
        </p:blipFill>
        <p:spPr>
          <a:xfrm>
            <a:off x="5838272" y="2716071"/>
            <a:ext cx="1413543" cy="462519"/>
          </a:xfrm>
          <a:prstGeom prst="rect">
            <a:avLst/>
          </a:prstGeom>
        </p:spPr>
      </p:pic>
      <p:pic>
        <p:nvPicPr>
          <p:cNvPr id="13" name="Imagen 12">
            <a:extLst>
              <a:ext uri="{FF2B5EF4-FFF2-40B4-BE49-F238E27FC236}">
                <a16:creationId xmlns:a16="http://schemas.microsoft.com/office/drawing/2014/main" id="{8A7CC873-31F3-E77C-0EAF-BEFED0637D97}"/>
              </a:ext>
            </a:extLst>
          </p:cNvPr>
          <p:cNvPicPr>
            <a:picLocks noChangeAspect="1"/>
          </p:cNvPicPr>
          <p:nvPr/>
        </p:nvPicPr>
        <p:blipFill>
          <a:blip r:embed="rId10"/>
          <a:stretch>
            <a:fillRect/>
          </a:stretch>
        </p:blipFill>
        <p:spPr>
          <a:xfrm>
            <a:off x="5829980" y="3429575"/>
            <a:ext cx="1334175" cy="889730"/>
          </a:xfrm>
          <a:prstGeom prst="rect">
            <a:avLst/>
          </a:prstGeom>
        </p:spPr>
      </p:pic>
      <p:pic>
        <p:nvPicPr>
          <p:cNvPr id="14" name="Imagen 13">
            <a:extLst>
              <a:ext uri="{FF2B5EF4-FFF2-40B4-BE49-F238E27FC236}">
                <a16:creationId xmlns:a16="http://schemas.microsoft.com/office/drawing/2014/main" id="{BC4F87B3-5EE4-8045-E1C5-6D71D30FAFE8}"/>
              </a:ext>
            </a:extLst>
          </p:cNvPr>
          <p:cNvPicPr>
            <a:picLocks noChangeAspect="1"/>
          </p:cNvPicPr>
          <p:nvPr/>
        </p:nvPicPr>
        <p:blipFill>
          <a:blip r:embed="rId11"/>
          <a:stretch>
            <a:fillRect/>
          </a:stretch>
        </p:blipFill>
        <p:spPr>
          <a:xfrm>
            <a:off x="5725786" y="4529456"/>
            <a:ext cx="1569407" cy="719935"/>
          </a:xfrm>
          <a:prstGeom prst="rect">
            <a:avLst/>
          </a:prstGeom>
        </p:spPr>
      </p:pic>
      <p:pic>
        <p:nvPicPr>
          <p:cNvPr id="15" name="Imagen 14">
            <a:extLst>
              <a:ext uri="{FF2B5EF4-FFF2-40B4-BE49-F238E27FC236}">
                <a16:creationId xmlns:a16="http://schemas.microsoft.com/office/drawing/2014/main" id="{446BC895-1F43-7327-3BDF-2D98E7DA9F36}"/>
              </a:ext>
            </a:extLst>
          </p:cNvPr>
          <p:cNvPicPr>
            <a:picLocks noChangeAspect="1"/>
          </p:cNvPicPr>
          <p:nvPr/>
        </p:nvPicPr>
        <p:blipFill>
          <a:blip r:embed="rId12"/>
          <a:stretch>
            <a:fillRect/>
          </a:stretch>
        </p:blipFill>
        <p:spPr>
          <a:xfrm>
            <a:off x="7657078" y="2066434"/>
            <a:ext cx="1171782" cy="180274"/>
          </a:xfrm>
          <a:prstGeom prst="rect">
            <a:avLst/>
          </a:prstGeom>
        </p:spPr>
      </p:pic>
      <p:pic>
        <p:nvPicPr>
          <p:cNvPr id="16" name="Imagen 15">
            <a:extLst>
              <a:ext uri="{FF2B5EF4-FFF2-40B4-BE49-F238E27FC236}">
                <a16:creationId xmlns:a16="http://schemas.microsoft.com/office/drawing/2014/main" id="{7FC797C5-7028-FDFC-3BC7-44697C9EB7B5}"/>
              </a:ext>
            </a:extLst>
          </p:cNvPr>
          <p:cNvPicPr>
            <a:picLocks noChangeAspect="1"/>
          </p:cNvPicPr>
          <p:nvPr/>
        </p:nvPicPr>
        <p:blipFill>
          <a:blip r:embed="rId13"/>
          <a:stretch>
            <a:fillRect/>
          </a:stretch>
        </p:blipFill>
        <p:spPr>
          <a:xfrm>
            <a:off x="7647242" y="2746081"/>
            <a:ext cx="1074282" cy="434329"/>
          </a:xfrm>
          <a:prstGeom prst="rect">
            <a:avLst/>
          </a:prstGeom>
        </p:spPr>
      </p:pic>
      <p:pic>
        <p:nvPicPr>
          <p:cNvPr id="17" name="Imagen 16">
            <a:extLst>
              <a:ext uri="{FF2B5EF4-FFF2-40B4-BE49-F238E27FC236}">
                <a16:creationId xmlns:a16="http://schemas.microsoft.com/office/drawing/2014/main" id="{9FD6E1FF-EB15-2DFB-E029-ABA5B3183867}"/>
              </a:ext>
            </a:extLst>
          </p:cNvPr>
          <p:cNvPicPr>
            <a:picLocks noChangeAspect="1"/>
          </p:cNvPicPr>
          <p:nvPr/>
        </p:nvPicPr>
        <p:blipFill>
          <a:blip r:embed="rId14"/>
          <a:stretch>
            <a:fillRect/>
          </a:stretch>
        </p:blipFill>
        <p:spPr>
          <a:xfrm>
            <a:off x="7657078" y="3661502"/>
            <a:ext cx="1115634" cy="321616"/>
          </a:xfrm>
          <a:prstGeom prst="rect">
            <a:avLst/>
          </a:prstGeom>
        </p:spPr>
      </p:pic>
      <p:pic>
        <p:nvPicPr>
          <p:cNvPr id="18" name="Imagen 17">
            <a:extLst>
              <a:ext uri="{FF2B5EF4-FFF2-40B4-BE49-F238E27FC236}">
                <a16:creationId xmlns:a16="http://schemas.microsoft.com/office/drawing/2014/main" id="{5F4CE4D7-7E5E-E008-F056-C9E19FCF69B3}"/>
              </a:ext>
            </a:extLst>
          </p:cNvPr>
          <p:cNvPicPr>
            <a:picLocks noChangeAspect="1"/>
          </p:cNvPicPr>
          <p:nvPr/>
        </p:nvPicPr>
        <p:blipFill>
          <a:blip r:embed="rId15"/>
          <a:stretch>
            <a:fillRect/>
          </a:stretch>
        </p:blipFill>
        <p:spPr>
          <a:xfrm>
            <a:off x="7661154" y="4523223"/>
            <a:ext cx="1171786" cy="638691"/>
          </a:xfrm>
          <a:prstGeom prst="rect">
            <a:avLst/>
          </a:prstGeom>
        </p:spPr>
      </p:pic>
      <p:pic>
        <p:nvPicPr>
          <p:cNvPr id="19" name="Imagen 18">
            <a:extLst>
              <a:ext uri="{FF2B5EF4-FFF2-40B4-BE49-F238E27FC236}">
                <a16:creationId xmlns:a16="http://schemas.microsoft.com/office/drawing/2014/main" id="{96575311-F4BD-B6C9-99A6-A9BCE7896F51}"/>
              </a:ext>
            </a:extLst>
          </p:cNvPr>
          <p:cNvPicPr>
            <a:picLocks noChangeAspect="1"/>
          </p:cNvPicPr>
          <p:nvPr/>
        </p:nvPicPr>
        <p:blipFill>
          <a:blip r:embed="rId16"/>
          <a:stretch>
            <a:fillRect/>
          </a:stretch>
        </p:blipFill>
        <p:spPr>
          <a:xfrm>
            <a:off x="9265635" y="2015675"/>
            <a:ext cx="1022418" cy="386247"/>
          </a:xfrm>
          <a:prstGeom prst="rect">
            <a:avLst/>
          </a:prstGeom>
        </p:spPr>
      </p:pic>
      <p:pic>
        <p:nvPicPr>
          <p:cNvPr id="21" name="Imagen 20">
            <a:extLst>
              <a:ext uri="{FF2B5EF4-FFF2-40B4-BE49-F238E27FC236}">
                <a16:creationId xmlns:a16="http://schemas.microsoft.com/office/drawing/2014/main" id="{E99D02FE-60FD-CE8F-FF64-D1CE9538303A}"/>
              </a:ext>
            </a:extLst>
          </p:cNvPr>
          <p:cNvPicPr>
            <a:picLocks noChangeAspect="1"/>
          </p:cNvPicPr>
          <p:nvPr/>
        </p:nvPicPr>
        <p:blipFill>
          <a:blip r:embed="rId17"/>
          <a:stretch>
            <a:fillRect/>
          </a:stretch>
        </p:blipFill>
        <p:spPr>
          <a:xfrm>
            <a:off x="9251010" y="2860611"/>
            <a:ext cx="1777988" cy="254845"/>
          </a:xfrm>
          <a:prstGeom prst="rect">
            <a:avLst/>
          </a:prstGeom>
        </p:spPr>
      </p:pic>
      <p:pic>
        <p:nvPicPr>
          <p:cNvPr id="22" name="Imagen 21">
            <a:extLst>
              <a:ext uri="{FF2B5EF4-FFF2-40B4-BE49-F238E27FC236}">
                <a16:creationId xmlns:a16="http://schemas.microsoft.com/office/drawing/2014/main" id="{ACDCC3A3-305D-70D9-BDFD-5F9713EBF7DF}"/>
              </a:ext>
            </a:extLst>
          </p:cNvPr>
          <p:cNvPicPr>
            <a:picLocks noChangeAspect="1"/>
          </p:cNvPicPr>
          <p:nvPr/>
        </p:nvPicPr>
        <p:blipFill>
          <a:blip r:embed="rId18"/>
          <a:stretch>
            <a:fillRect/>
          </a:stretch>
        </p:blipFill>
        <p:spPr>
          <a:xfrm>
            <a:off x="9265635" y="3653427"/>
            <a:ext cx="1264595" cy="384677"/>
          </a:xfrm>
          <a:prstGeom prst="rect">
            <a:avLst/>
          </a:prstGeom>
        </p:spPr>
      </p:pic>
      <p:pic>
        <p:nvPicPr>
          <p:cNvPr id="23" name="Imagen 22">
            <a:extLst>
              <a:ext uri="{FF2B5EF4-FFF2-40B4-BE49-F238E27FC236}">
                <a16:creationId xmlns:a16="http://schemas.microsoft.com/office/drawing/2014/main" id="{0D5A7307-B38E-94D7-1BA4-7CE447A66A31}"/>
              </a:ext>
            </a:extLst>
          </p:cNvPr>
          <p:cNvPicPr>
            <a:picLocks noChangeAspect="1"/>
          </p:cNvPicPr>
          <p:nvPr/>
        </p:nvPicPr>
        <p:blipFill>
          <a:blip r:embed="rId19"/>
          <a:stretch>
            <a:fillRect/>
          </a:stretch>
        </p:blipFill>
        <p:spPr>
          <a:xfrm>
            <a:off x="9265636" y="4652817"/>
            <a:ext cx="948952" cy="385283"/>
          </a:xfrm>
          <a:prstGeom prst="rect">
            <a:avLst/>
          </a:prstGeom>
        </p:spPr>
      </p:pic>
      <p:pic>
        <p:nvPicPr>
          <p:cNvPr id="24" name="Imagen 23">
            <a:extLst>
              <a:ext uri="{FF2B5EF4-FFF2-40B4-BE49-F238E27FC236}">
                <a16:creationId xmlns:a16="http://schemas.microsoft.com/office/drawing/2014/main" id="{91ABE97E-4587-5E66-AF8B-543B8E926FDF}"/>
              </a:ext>
            </a:extLst>
          </p:cNvPr>
          <p:cNvPicPr>
            <a:picLocks noChangeAspect="1"/>
          </p:cNvPicPr>
          <p:nvPr/>
        </p:nvPicPr>
        <p:blipFill>
          <a:blip r:embed="rId20"/>
          <a:stretch>
            <a:fillRect/>
          </a:stretch>
        </p:blipFill>
        <p:spPr>
          <a:xfrm>
            <a:off x="10746469" y="4452401"/>
            <a:ext cx="565057" cy="679187"/>
          </a:xfrm>
          <a:prstGeom prst="rect">
            <a:avLst/>
          </a:prstGeom>
        </p:spPr>
      </p:pic>
      <p:sp>
        <p:nvSpPr>
          <p:cNvPr id="5" name="CuadroTexto 4">
            <a:extLst>
              <a:ext uri="{FF2B5EF4-FFF2-40B4-BE49-F238E27FC236}">
                <a16:creationId xmlns:a16="http://schemas.microsoft.com/office/drawing/2014/main" id="{69B52DD1-0438-8211-F7FC-4DF6F01F67C2}"/>
              </a:ext>
            </a:extLst>
          </p:cNvPr>
          <p:cNvSpPr txBox="1"/>
          <p:nvPr/>
        </p:nvSpPr>
        <p:spPr>
          <a:xfrm>
            <a:off x="260320" y="2246708"/>
            <a:ext cx="2970968" cy="4108241"/>
          </a:xfrm>
          <a:prstGeom prst="rect">
            <a:avLst/>
          </a:prstGeom>
          <a:noFill/>
        </p:spPr>
        <p:txBody>
          <a:bodyPr wrap="square">
            <a:spAutoFit/>
          </a:bodyPr>
          <a:lstStyle/>
          <a:p>
            <a:pPr algn="just" defTabSz="609630">
              <a:lnSpc>
                <a:spcPct val="150000"/>
              </a:lnSpc>
            </a:pPr>
            <a:r>
              <a:rPr lang="es-ES" sz="1600" b="1" dirty="0">
                <a:solidFill>
                  <a:srgbClr val="39404F"/>
                </a:solidFill>
                <a:latin typeface="Lucida Sans" panose="020B0602030504020204" pitchFamily="34" charset="0"/>
              </a:rPr>
              <a:t>Asociación gremial </a:t>
            </a:r>
            <a:r>
              <a:rPr lang="es-ES" sz="1600" dirty="0">
                <a:solidFill>
                  <a:srgbClr val="39404F"/>
                </a:solidFill>
                <a:latin typeface="Lucida Sans" panose="020B0602030504020204" pitchFamily="34" charset="0"/>
              </a:rPr>
              <a:t>que agrupa a las grandes empresas mineras que operan en Chile.</a:t>
            </a:r>
          </a:p>
          <a:p>
            <a:pPr algn="just" defTabSz="609630">
              <a:lnSpc>
                <a:spcPct val="150000"/>
              </a:lnSpc>
            </a:pPr>
            <a:endParaRPr lang="es-ES" sz="1600" b="1" dirty="0">
              <a:solidFill>
                <a:srgbClr val="39404F"/>
              </a:solidFill>
              <a:latin typeface="Lucida Sans" panose="020B0602030504020204" pitchFamily="34" charset="0"/>
            </a:endParaRPr>
          </a:p>
          <a:p>
            <a:pPr algn="just" defTabSz="609630">
              <a:lnSpc>
                <a:spcPct val="150000"/>
              </a:lnSpc>
            </a:pPr>
            <a:r>
              <a:rPr lang="es-ES" sz="1600" dirty="0">
                <a:solidFill>
                  <a:srgbClr val="39404F"/>
                </a:solidFill>
                <a:latin typeface="Lucida Sans" panose="020B0602030504020204" pitchFamily="34" charset="0"/>
              </a:rPr>
              <a:t>Nuestra</a:t>
            </a:r>
            <a:r>
              <a:rPr lang="es-ES" sz="1600" b="1" dirty="0">
                <a:solidFill>
                  <a:srgbClr val="39404F"/>
                </a:solidFill>
                <a:latin typeface="Lucida Sans" panose="020B0602030504020204" pitchFamily="34" charset="0"/>
              </a:rPr>
              <a:t> misión</a:t>
            </a:r>
            <a:r>
              <a:rPr lang="es-ES" sz="1600" dirty="0">
                <a:solidFill>
                  <a:srgbClr val="39404F"/>
                </a:solidFill>
                <a:latin typeface="Lucida Sans" panose="020B0602030504020204" pitchFamily="34" charset="0"/>
              </a:rPr>
              <a:t> es promover el desarrollo competitivo y sostenible de la minería chilena, contribuyendo al bienestar del país.</a:t>
            </a:r>
            <a:endParaRPr lang="es-CL" sz="1600" dirty="0">
              <a:solidFill>
                <a:srgbClr val="39404F"/>
              </a:solidFill>
              <a:latin typeface="Lucida Sans" panose="020B0602030504020204" pitchFamily="34" charset="0"/>
            </a:endParaRPr>
          </a:p>
        </p:txBody>
      </p:sp>
    </p:spTree>
    <p:extLst>
      <p:ext uri="{BB962C8B-B14F-4D97-AF65-F5344CB8AC3E}">
        <p14:creationId xmlns:p14="http://schemas.microsoft.com/office/powerpoint/2010/main" val="2168536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2BDB4-22C0-1A3B-5581-5C78C4B52DBB}"/>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033A3113-154D-95F8-B1AE-5986D61E99E1}"/>
              </a:ext>
            </a:extLst>
          </p:cNvPr>
          <p:cNvSpPr txBox="1"/>
          <p:nvPr/>
        </p:nvSpPr>
        <p:spPr>
          <a:xfrm>
            <a:off x="-182880" y="389466"/>
            <a:ext cx="11696699" cy="430887"/>
          </a:xfrm>
          <a:prstGeom prst="rect">
            <a:avLst/>
          </a:prstGeom>
          <a:noFill/>
        </p:spPr>
        <p:txBody>
          <a:bodyPr wrap="square" rtlCol="0">
            <a:spAutoFit/>
          </a:bodyPr>
          <a:lstStyle/>
          <a:p>
            <a:pPr algn="ctr"/>
            <a:r>
              <a:rPr lang="es-MX" sz="2200" b="1" dirty="0">
                <a:latin typeface="Open Sans "/>
                <a:ea typeface="Open Sans Light" pitchFamily="2" charset="0"/>
                <a:cs typeface="Open Sans Light" pitchFamily="2" charset="0"/>
              </a:rPr>
              <a:t>Respecto de la negociación sectorial </a:t>
            </a:r>
          </a:p>
        </p:txBody>
      </p:sp>
      <p:cxnSp>
        <p:nvCxnSpPr>
          <p:cNvPr id="22" name="Conector recto 21">
            <a:extLst>
              <a:ext uri="{FF2B5EF4-FFF2-40B4-BE49-F238E27FC236}">
                <a16:creationId xmlns:a16="http://schemas.microsoft.com/office/drawing/2014/main" id="{EEEC0D91-36AF-657D-3FDE-E1416543F76B}"/>
              </a:ext>
            </a:extLst>
          </p:cNvPr>
          <p:cNvCxnSpPr>
            <a:cxnSpLocks/>
          </p:cNvCxnSpPr>
          <p:nvPr/>
        </p:nvCxnSpPr>
        <p:spPr>
          <a:xfrm>
            <a:off x="427573" y="1282018"/>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E33E8D9C-9E53-5314-7BA0-BF6C12738E68}"/>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33749FAC-C96E-333B-8785-88B6CBBC88E0}"/>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8DC25442-2161-62B7-93DD-8E915F0473FC}"/>
              </a:ext>
            </a:extLst>
          </p:cNvPr>
          <p:cNvSpPr txBox="1"/>
          <p:nvPr/>
        </p:nvSpPr>
        <p:spPr>
          <a:xfrm>
            <a:off x="427573" y="1693402"/>
            <a:ext cx="11476541" cy="6691127"/>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Deja abiertas las materias objeto de negociación sectorial, con riesgo de conflicto con lo mandatado para los otros dos niveles.  Invade un ámbito supuestamente exclusivo del nivel empresa, al incluir las </a:t>
            </a:r>
            <a:r>
              <a:rPr lang="es-MX" sz="2000" i="1" dirty="0">
                <a:latin typeface="Open Sans" pitchFamily="2" charset="0"/>
                <a:ea typeface="Open Sans" pitchFamily="2" charset="0"/>
                <a:cs typeface="Open Sans" pitchFamily="2" charset="0"/>
              </a:rPr>
              <a:t>“condiciones de trabajo, como remuneraciones y otros beneficios.”  </a:t>
            </a:r>
          </a:p>
          <a:p>
            <a:pPr marL="342900" indent="-342900" algn="just">
              <a:lnSpc>
                <a:spcPct val="150000"/>
              </a:lnSpc>
              <a:buFont typeface="Arial" panose="020B0604020202020204" pitchFamily="34" charset="0"/>
              <a:buChar char="•"/>
            </a:pPr>
            <a:endParaRPr lang="es-MX" sz="2000" i="1"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endParaRPr lang="es-MX" sz="2000" i="1"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Puede resultar compleja la interpretación respecto de qué nivel de negociación será la norma que se aplique en un cierto caso.  Se supone que siempre lo será la más beneficiosa para el trabajador, pero muchas veces los conceptos usados no son comparables.  </a:t>
            </a:r>
          </a:p>
          <a:p>
            <a:pPr marL="342900" indent="-342900">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1429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78C2-D540-98BD-9205-2A2EE69025D1}"/>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429F138C-EC7F-0FCB-69AD-FB39DA2F0E88}"/>
              </a:ext>
            </a:extLst>
          </p:cNvPr>
          <p:cNvSpPr txBox="1"/>
          <p:nvPr/>
        </p:nvSpPr>
        <p:spPr>
          <a:xfrm>
            <a:off x="-182880" y="389466"/>
            <a:ext cx="11696699" cy="430887"/>
          </a:xfrm>
          <a:prstGeom prst="rect">
            <a:avLst/>
          </a:prstGeom>
          <a:noFill/>
        </p:spPr>
        <p:txBody>
          <a:bodyPr wrap="square" rtlCol="0">
            <a:spAutoFit/>
          </a:bodyPr>
          <a:lstStyle/>
          <a:p>
            <a:pPr algn="ctr"/>
            <a:r>
              <a:rPr lang="es-MX" sz="2200" b="1" dirty="0">
                <a:latin typeface="Open Sans "/>
                <a:ea typeface="Open Sans Light" pitchFamily="2" charset="0"/>
                <a:cs typeface="Open Sans Light" pitchFamily="2" charset="0"/>
              </a:rPr>
              <a:t>Respecto de la negociación sectorial </a:t>
            </a:r>
          </a:p>
        </p:txBody>
      </p:sp>
      <p:cxnSp>
        <p:nvCxnSpPr>
          <p:cNvPr id="22" name="Conector recto 21">
            <a:extLst>
              <a:ext uri="{FF2B5EF4-FFF2-40B4-BE49-F238E27FC236}">
                <a16:creationId xmlns:a16="http://schemas.microsoft.com/office/drawing/2014/main" id="{46C64631-BAAB-8036-EDB2-5164434468AF}"/>
              </a:ext>
            </a:extLst>
          </p:cNvPr>
          <p:cNvCxnSpPr>
            <a:cxnSpLocks/>
          </p:cNvCxnSpPr>
          <p:nvPr/>
        </p:nvCxnSpPr>
        <p:spPr>
          <a:xfrm>
            <a:off x="427573" y="1282018"/>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E7E9513E-3EAB-040A-0126-DECC50F1ED7D}"/>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17E82507-84F1-3324-7C3C-940C28CC74AA}"/>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4101AE5D-B50F-1DD9-1D9B-92C3A2F1CB82}"/>
              </a:ext>
            </a:extLst>
          </p:cNvPr>
          <p:cNvSpPr txBox="1"/>
          <p:nvPr/>
        </p:nvSpPr>
        <p:spPr>
          <a:xfrm>
            <a:off x="427573" y="1693402"/>
            <a:ext cx="11476541" cy="715279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La Dirección del Trabajo establecerá la representatividad de las organizaciones sindicales y gremiales, impulsando la constitución de los “consejos sectoriales”, los que estarán obligados a negociar, teniendo sus acuerdos efectos </a:t>
            </a:r>
            <a:r>
              <a:rPr lang="es-MX" sz="2000" i="1" dirty="0">
                <a:latin typeface="Open Sans" pitchFamily="2" charset="0"/>
                <a:ea typeface="Open Sans" pitchFamily="2" charset="0"/>
                <a:cs typeface="Open Sans" pitchFamily="2" charset="0"/>
              </a:rPr>
              <a:t>erga omnes.</a:t>
            </a:r>
          </a:p>
          <a:p>
            <a:pPr marL="342900" indent="-342900" algn="just">
              <a:lnSpc>
                <a:spcPct val="150000"/>
              </a:lnSpc>
              <a:buFont typeface="Arial" panose="020B0604020202020204" pitchFamily="34" charset="0"/>
              <a:buChar char="•"/>
            </a:pPr>
            <a:endParaRPr lang="es-MX" sz="2000" i="1"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La Dirección del Trabajo resolverá las controversias sobre clasificaciones y subclasificaciones económicas de cada empresas.</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Cuesta pensar que una autoridad ajena a las partes, que nunca tendrá toda la información necesaria, pueda determinar con cierto grado de eficacia, quiénes deben negociar con quienes, en cientos de casos.</a:t>
            </a:r>
          </a:p>
          <a:p>
            <a:pPr marL="342900" indent="-342900">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49094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42089-D601-9BDB-36DD-2BFEBCFA2907}"/>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8B3CDC07-44D1-2184-FD18-DE9C1F1FAFDF}"/>
              </a:ext>
            </a:extLst>
          </p:cNvPr>
          <p:cNvSpPr txBox="1"/>
          <p:nvPr/>
        </p:nvSpPr>
        <p:spPr>
          <a:xfrm>
            <a:off x="-182880" y="389466"/>
            <a:ext cx="11696699" cy="430887"/>
          </a:xfrm>
          <a:prstGeom prst="rect">
            <a:avLst/>
          </a:prstGeom>
          <a:noFill/>
        </p:spPr>
        <p:txBody>
          <a:bodyPr wrap="square" rtlCol="0">
            <a:spAutoFit/>
          </a:bodyPr>
          <a:lstStyle/>
          <a:p>
            <a:pPr algn="ctr"/>
            <a:r>
              <a:rPr lang="es-MX" sz="2200" b="1" dirty="0">
                <a:latin typeface="Open Sans "/>
                <a:ea typeface="Open Sans Light" pitchFamily="2" charset="0"/>
                <a:cs typeface="Open Sans Light" pitchFamily="2" charset="0"/>
              </a:rPr>
              <a:t>Conclusiones</a:t>
            </a:r>
          </a:p>
        </p:txBody>
      </p:sp>
      <p:cxnSp>
        <p:nvCxnSpPr>
          <p:cNvPr id="22" name="Conector recto 21">
            <a:extLst>
              <a:ext uri="{FF2B5EF4-FFF2-40B4-BE49-F238E27FC236}">
                <a16:creationId xmlns:a16="http://schemas.microsoft.com/office/drawing/2014/main" id="{6F213579-5C94-5BD0-EF1E-AD98A22867AB}"/>
              </a:ext>
            </a:extLst>
          </p:cNvPr>
          <p:cNvCxnSpPr>
            <a:cxnSpLocks/>
          </p:cNvCxnSpPr>
          <p:nvPr/>
        </p:nvCxnSpPr>
        <p:spPr>
          <a:xfrm>
            <a:off x="427573" y="1282018"/>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4F2A79AA-C5E7-7B09-E26C-B247CF981CAA}"/>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425D390B-E7AE-D3BD-144F-AA3F92C40F20}"/>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78610E70-15D2-8823-CF38-30A1CFCE666A}"/>
              </a:ext>
            </a:extLst>
          </p:cNvPr>
          <p:cNvSpPr txBox="1"/>
          <p:nvPr/>
        </p:nvSpPr>
        <p:spPr>
          <a:xfrm>
            <a:off x="427573" y="1693402"/>
            <a:ext cx="11476541" cy="6691062"/>
          </a:xfrm>
          <a:prstGeom prst="rect">
            <a:avLst/>
          </a:prstGeom>
          <a:noFill/>
        </p:spPr>
        <p:txBody>
          <a:bodyPr wrap="square">
            <a:spAutoFit/>
          </a:bodyPr>
          <a:lstStyle/>
          <a:p>
            <a:pPr marL="457200" indent="-457200" algn="just">
              <a:lnSpc>
                <a:spcPct val="150000"/>
              </a:lnSpc>
              <a:buFont typeface="+mj-lt"/>
              <a:buAutoNum type="arabicPeriod"/>
            </a:pPr>
            <a:r>
              <a:rPr lang="es-ES" sz="2000" dirty="0">
                <a:latin typeface="Open Sans" pitchFamily="2" charset="0"/>
                <a:ea typeface="Open Sans" pitchFamily="2" charset="0"/>
                <a:cs typeface="Open Sans" pitchFamily="2" charset="0"/>
              </a:rPr>
              <a:t>La minería exhibe una realidad muy diversa, habiendo sido</a:t>
            </a:r>
            <a:r>
              <a:rPr lang="es-ES" sz="2000" b="1" dirty="0">
                <a:latin typeface="Open Sans" pitchFamily="2" charset="0"/>
                <a:ea typeface="Open Sans" pitchFamily="2" charset="0"/>
                <a:cs typeface="Open Sans" pitchFamily="2" charset="0"/>
              </a:rPr>
              <a:t> </a:t>
            </a:r>
            <a:r>
              <a:rPr lang="es-ES" sz="2000" dirty="0">
                <a:latin typeface="Open Sans" pitchFamily="2" charset="0"/>
                <a:ea typeface="Open Sans" pitchFamily="2" charset="0"/>
                <a:cs typeface="Open Sans" pitchFamily="2" charset="0"/>
              </a:rPr>
              <a:t>exitosa en llegar a acuerdos a nivel de empresa, con el sistema vigente y sin necesidad de intervención de terceros.</a:t>
            </a:r>
          </a:p>
          <a:p>
            <a:pPr marL="457200" indent="-457200" algn="just">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gn="just">
              <a:lnSpc>
                <a:spcPct val="150000"/>
              </a:lnSpc>
              <a:buFont typeface="+mj-lt"/>
              <a:buAutoNum type="arabicPeriod"/>
            </a:pPr>
            <a:r>
              <a:rPr lang="es-MX" sz="2000" dirty="0">
                <a:latin typeface="Open Sans" pitchFamily="2" charset="0"/>
                <a:ea typeface="Open Sans" pitchFamily="2" charset="0"/>
                <a:cs typeface="Open Sans" pitchFamily="2" charset="0"/>
              </a:rPr>
              <a:t>Estimamos que el sistema de negociación colectiva más adecuado es el que se realiza a nivel de cada empresa</a:t>
            </a:r>
            <a:r>
              <a:rPr lang="es-MX" sz="2000" b="1" dirty="0">
                <a:latin typeface="Open Sans" pitchFamily="2" charset="0"/>
                <a:ea typeface="Open Sans" pitchFamily="2" charset="0"/>
                <a:cs typeface="Open Sans" pitchFamily="2" charset="0"/>
              </a:rPr>
              <a:t>, </a:t>
            </a:r>
            <a:r>
              <a:rPr lang="es-MX" sz="2000" dirty="0">
                <a:latin typeface="Open Sans" pitchFamily="2" charset="0"/>
                <a:ea typeface="Open Sans" pitchFamily="2" charset="0"/>
                <a:cs typeface="Open Sans" pitchFamily="2" charset="0"/>
              </a:rPr>
              <a:t>porque permite resultados más cercanos entre la productividad laboral y la retribución de los trabajadores, lo que da sustentabilidad a los acuerdos.</a:t>
            </a:r>
          </a:p>
          <a:p>
            <a:pPr marL="457200" indent="-457200" algn="just">
              <a:lnSpc>
                <a:spcPct val="150000"/>
              </a:lnSpc>
              <a:buFont typeface="+mj-lt"/>
              <a:buAutoNum type="arabicPeriod"/>
            </a:pPr>
            <a:endParaRPr lang="es-MX" sz="2000" dirty="0">
              <a:latin typeface="Open Sans" pitchFamily="2" charset="0"/>
              <a:ea typeface="Open Sans" pitchFamily="2" charset="0"/>
              <a:cs typeface="Open Sans" pitchFamily="2" charset="0"/>
            </a:endParaRPr>
          </a:p>
          <a:p>
            <a:pPr marL="457200" indent="-457200" algn="just">
              <a:lnSpc>
                <a:spcPct val="150000"/>
              </a:lnSpc>
              <a:buFont typeface="+mj-lt"/>
              <a:buAutoNum type="arabicPeriod"/>
            </a:pPr>
            <a:r>
              <a:rPr lang="es-MX" sz="2000" dirty="0">
                <a:latin typeface="Open Sans" pitchFamily="2" charset="0"/>
                <a:ea typeface="Open Sans" pitchFamily="2" charset="0"/>
                <a:cs typeface="Open Sans" pitchFamily="2" charset="0"/>
              </a:rPr>
              <a:t>El cambio propuesto por la iniciativa es radical y podría provocar efectos negativos difíciles de revertir.  Sin una suficiente justificación, no resulta conceniente avanzar en esta línea.</a:t>
            </a:r>
          </a:p>
          <a:p>
            <a:pPr marL="457200" indent="-457200" algn="just">
              <a:lnSpc>
                <a:spcPct val="150000"/>
              </a:lnSpc>
              <a:buFont typeface="+mj-lt"/>
              <a:buAutoNum type="arabicPeriod"/>
            </a:pPr>
            <a:endParaRPr lang="es-MX" sz="2000" dirty="0">
              <a:latin typeface="Open Sans" pitchFamily="2" charset="0"/>
              <a:ea typeface="Open Sans" pitchFamily="2" charset="0"/>
              <a:cs typeface="Open Sans" pitchFamily="2" charset="0"/>
            </a:endParaRPr>
          </a:p>
          <a:p>
            <a:pPr algn="just">
              <a:lnSpc>
                <a:spcPct val="150000"/>
              </a:lnSpc>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06048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063A0-31CE-A005-9BBC-1967F5FBD36A}"/>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C634FF0C-F404-64F4-C34D-AB165397BC2A}"/>
              </a:ext>
            </a:extLst>
          </p:cNvPr>
          <p:cNvSpPr txBox="1"/>
          <p:nvPr/>
        </p:nvSpPr>
        <p:spPr>
          <a:xfrm>
            <a:off x="-182880" y="389466"/>
            <a:ext cx="11696699" cy="430887"/>
          </a:xfrm>
          <a:prstGeom prst="rect">
            <a:avLst/>
          </a:prstGeom>
          <a:noFill/>
        </p:spPr>
        <p:txBody>
          <a:bodyPr wrap="square" rtlCol="0">
            <a:spAutoFit/>
          </a:bodyPr>
          <a:lstStyle/>
          <a:p>
            <a:pPr algn="ctr"/>
            <a:r>
              <a:rPr lang="es-MX" sz="2200" b="1" dirty="0">
                <a:latin typeface="Open Sans "/>
                <a:ea typeface="Open Sans Light" pitchFamily="2" charset="0"/>
                <a:cs typeface="Open Sans Light" pitchFamily="2" charset="0"/>
              </a:rPr>
              <a:t>Conclusiones</a:t>
            </a:r>
          </a:p>
        </p:txBody>
      </p:sp>
      <p:cxnSp>
        <p:nvCxnSpPr>
          <p:cNvPr id="22" name="Conector recto 21">
            <a:extLst>
              <a:ext uri="{FF2B5EF4-FFF2-40B4-BE49-F238E27FC236}">
                <a16:creationId xmlns:a16="http://schemas.microsoft.com/office/drawing/2014/main" id="{443CAB3B-DB2C-937E-69CC-FB388AD8EB5C}"/>
              </a:ext>
            </a:extLst>
          </p:cNvPr>
          <p:cNvCxnSpPr>
            <a:cxnSpLocks/>
          </p:cNvCxnSpPr>
          <p:nvPr/>
        </p:nvCxnSpPr>
        <p:spPr>
          <a:xfrm>
            <a:off x="427573" y="1282018"/>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2E85D09C-7A72-EA75-FE49-222547F8FF7B}"/>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4180C17B-405C-B77C-642A-14F21DB0258B}"/>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3645BE76-66F3-B6E8-E8A5-1934DAB34FCF}"/>
              </a:ext>
            </a:extLst>
          </p:cNvPr>
          <p:cNvSpPr txBox="1"/>
          <p:nvPr/>
        </p:nvSpPr>
        <p:spPr>
          <a:xfrm>
            <a:off x="427573" y="1583429"/>
            <a:ext cx="11476541" cy="7614457"/>
          </a:xfrm>
          <a:prstGeom prst="rect">
            <a:avLst/>
          </a:prstGeom>
          <a:noFill/>
        </p:spPr>
        <p:txBody>
          <a:bodyPr wrap="square">
            <a:spAutoFit/>
          </a:bodyPr>
          <a:lstStyle/>
          <a:p>
            <a:pPr marL="457200" indent="-457200" algn="just">
              <a:lnSpc>
                <a:spcPct val="150000"/>
              </a:lnSpc>
              <a:buAutoNum type="arabicPeriod" startAt="4"/>
            </a:pPr>
            <a:endParaRPr lang="es-MX" sz="2000" dirty="0">
              <a:latin typeface="Open Sans" pitchFamily="2" charset="0"/>
              <a:ea typeface="Open Sans" pitchFamily="2" charset="0"/>
              <a:cs typeface="Open Sans" pitchFamily="2" charset="0"/>
            </a:endParaRPr>
          </a:p>
          <a:p>
            <a:pPr marL="457200" indent="-457200" algn="just">
              <a:lnSpc>
                <a:spcPct val="150000"/>
              </a:lnSpc>
              <a:buAutoNum type="arabicPeriod" startAt="4"/>
            </a:pPr>
            <a:r>
              <a:rPr lang="es-ES" sz="2000" dirty="0">
                <a:latin typeface="Open Sans" pitchFamily="2" charset="0"/>
                <a:ea typeface="Open Sans" pitchFamily="2" charset="0"/>
                <a:cs typeface="Open Sans" pitchFamily="2" charset="0"/>
              </a:rPr>
              <a:t>La implementación de una negociación multinivel tendrá además una serie de problemas prácticos de difícil solución en Chile.      </a:t>
            </a:r>
          </a:p>
          <a:p>
            <a:pPr marL="457200" indent="-457200" algn="just">
              <a:lnSpc>
                <a:spcPct val="150000"/>
              </a:lnSpc>
              <a:buAutoNum type="arabicPeriod" startAt="4"/>
            </a:pPr>
            <a:endParaRPr lang="es-ES" sz="2000" dirty="0">
              <a:latin typeface="Open Sans" pitchFamily="2" charset="0"/>
              <a:ea typeface="Open Sans" pitchFamily="2" charset="0"/>
              <a:cs typeface="Open Sans" pitchFamily="2" charset="0"/>
            </a:endParaRPr>
          </a:p>
          <a:p>
            <a:pPr marL="457200" indent="-457200" algn="just">
              <a:lnSpc>
                <a:spcPct val="150000"/>
              </a:lnSpc>
              <a:buFontTx/>
              <a:buAutoNum type="arabicPeriod" startAt="4"/>
            </a:pPr>
            <a:r>
              <a:rPr lang="es-MX" sz="2000" dirty="0">
                <a:latin typeface="Open Sans" pitchFamily="2" charset="0"/>
                <a:ea typeface="Open Sans" pitchFamily="2" charset="0"/>
                <a:cs typeface="Open Sans" pitchFamily="2" charset="0"/>
              </a:rPr>
              <a:t>Debe realizarse un análisis </a:t>
            </a:r>
            <a:r>
              <a:rPr lang="es-MX" sz="2000" i="1" dirty="0">
                <a:latin typeface="Open Sans" pitchFamily="2" charset="0"/>
                <a:ea typeface="Open Sans" pitchFamily="2" charset="0"/>
                <a:cs typeface="Open Sans" pitchFamily="2" charset="0"/>
              </a:rPr>
              <a:t>ad hoc </a:t>
            </a:r>
            <a:r>
              <a:rPr lang="es-MX" sz="2000" dirty="0">
                <a:latin typeface="Open Sans" pitchFamily="2" charset="0"/>
                <a:ea typeface="Open Sans" pitchFamily="2" charset="0"/>
                <a:cs typeface="Open Sans" pitchFamily="2" charset="0"/>
              </a:rPr>
              <a:t>previo</a:t>
            </a:r>
            <a:r>
              <a:rPr lang="es-MX" sz="2000" i="1" dirty="0">
                <a:latin typeface="Open Sans" pitchFamily="2" charset="0"/>
                <a:ea typeface="Open Sans" pitchFamily="2" charset="0"/>
                <a:cs typeface="Open Sans" pitchFamily="2" charset="0"/>
              </a:rPr>
              <a:t> sobre </a:t>
            </a:r>
            <a:r>
              <a:rPr lang="es-MX" sz="2000" dirty="0">
                <a:latin typeface="Open Sans" pitchFamily="2" charset="0"/>
                <a:ea typeface="Open Sans" pitchFamily="2" charset="0"/>
                <a:cs typeface="Open Sans" pitchFamily="2" charset="0"/>
              </a:rPr>
              <a:t>de la constitucionalidad de la iniciativa.</a:t>
            </a:r>
          </a:p>
          <a:p>
            <a:pPr marL="457200" indent="-457200" algn="just">
              <a:lnSpc>
                <a:spcPct val="150000"/>
              </a:lnSpc>
              <a:buAutoNum type="arabicPeriod" startAt="4"/>
            </a:pPr>
            <a:endParaRPr lang="es-ES" sz="2000" dirty="0">
              <a:latin typeface="Open Sans" pitchFamily="2" charset="0"/>
              <a:ea typeface="Open Sans" pitchFamily="2" charset="0"/>
              <a:cs typeface="Open Sans" pitchFamily="2" charset="0"/>
            </a:endParaRPr>
          </a:p>
          <a:p>
            <a:pPr marL="457200" indent="-457200" algn="just">
              <a:lnSpc>
                <a:spcPct val="150000"/>
              </a:lnSpc>
              <a:buAutoNum type="arabicPeriod" startAt="4"/>
            </a:pPr>
            <a:r>
              <a:rPr lang="es-ES" sz="2000" dirty="0">
                <a:latin typeface="Open Sans" pitchFamily="2" charset="0"/>
                <a:ea typeface="Open Sans" pitchFamily="2" charset="0"/>
                <a:cs typeface="Open Sans" pitchFamily="2" charset="0"/>
              </a:rPr>
              <a:t>Es indispensable asignar a este proyecto un tiempo de tramitación acorde con la relevancia y las consecuencias de este. </a:t>
            </a:r>
          </a:p>
          <a:p>
            <a:pPr marL="457200" indent="-457200" algn="just">
              <a:lnSpc>
                <a:spcPct val="150000"/>
              </a:lnSpc>
              <a:buAutoNum type="arabicPeriod" startAt="4"/>
            </a:pPr>
            <a:endParaRPr lang="es-ES" sz="2000" dirty="0">
              <a:latin typeface="Open Sans" pitchFamily="2" charset="0"/>
              <a:ea typeface="Open Sans" pitchFamily="2" charset="0"/>
              <a:cs typeface="Open Sans" pitchFamily="2" charset="0"/>
            </a:endParaRPr>
          </a:p>
          <a:p>
            <a:pPr marL="457200" indent="-457200">
              <a:lnSpc>
                <a:spcPct val="150000"/>
              </a:lnSpc>
              <a:buAutoNum type="arabicPeriod" startAt="5"/>
            </a:pPr>
            <a:endParaRPr lang="es-ES" sz="2000" dirty="0">
              <a:latin typeface="Open Sans" pitchFamily="2" charset="0"/>
              <a:ea typeface="Open Sans" pitchFamily="2" charset="0"/>
              <a:cs typeface="Open Sans" pitchFamily="2" charset="0"/>
            </a:endParaRPr>
          </a:p>
          <a:p>
            <a:pPr algn="just">
              <a:lnSpc>
                <a:spcPct val="150000"/>
              </a:lnSpc>
            </a:pPr>
            <a:endParaRPr lang="es-MX" sz="2000" dirty="0">
              <a:latin typeface="Open Sans" pitchFamily="2" charset="0"/>
              <a:ea typeface="Open Sans" pitchFamily="2" charset="0"/>
              <a:cs typeface="Open Sans" pitchFamily="2" charset="0"/>
            </a:endParaRPr>
          </a:p>
          <a:p>
            <a:pPr marL="457200" indent="-457200" algn="just">
              <a:lnSpc>
                <a:spcPct val="150000"/>
              </a:lnSpc>
              <a:buFont typeface="+mj-lt"/>
              <a:buAutoNum type="arabicPeriod"/>
            </a:pPr>
            <a:endParaRPr lang="es-MX" sz="2000" dirty="0">
              <a:latin typeface="Open Sans" pitchFamily="2" charset="0"/>
              <a:ea typeface="Open Sans" pitchFamily="2" charset="0"/>
              <a:cs typeface="Open Sans" pitchFamily="2" charset="0"/>
            </a:endParaRPr>
          </a:p>
          <a:p>
            <a:pPr algn="just">
              <a:lnSpc>
                <a:spcPct val="150000"/>
              </a:lnSpc>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06195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descr="Un grupo de hombres vestidos de negro&#10;&#10;Descripción generada automáticamente con confianza media">
            <a:extLst>
              <a:ext uri="{FF2B5EF4-FFF2-40B4-BE49-F238E27FC236}">
                <a16:creationId xmlns:a16="http://schemas.microsoft.com/office/drawing/2014/main" id="{8E8D3D9E-7075-95EA-F728-8119A863E969}"/>
              </a:ext>
            </a:extLst>
          </p:cNvPr>
          <p:cNvPicPr>
            <a:picLocks noChangeAspect="1"/>
          </p:cNvPicPr>
          <p:nvPr/>
        </p:nvPicPr>
        <p:blipFill>
          <a:blip r:embed="rId2" cstate="print">
            <a:extLst>
              <a:ext uri="{28A0092B-C50C-407E-A947-70E740481C1C}">
                <a14:useLocalDpi xmlns:a14="http://schemas.microsoft.com/office/drawing/2010/main" val="0"/>
              </a:ext>
            </a:extLst>
          </a:blip>
          <a:srcRect t="7077" r="-2" b="8698"/>
          <a:stretch/>
        </p:blipFill>
        <p:spPr>
          <a:xfrm>
            <a:off x="0" y="10"/>
            <a:ext cx="12198588" cy="6857990"/>
          </a:xfrm>
          <a:prstGeom prst="rect">
            <a:avLst/>
          </a:prstGeom>
        </p:spPr>
      </p:pic>
      <p:sp>
        <p:nvSpPr>
          <p:cNvPr id="4" name="CuadroTexto 3">
            <a:extLst>
              <a:ext uri="{FF2B5EF4-FFF2-40B4-BE49-F238E27FC236}">
                <a16:creationId xmlns:a16="http://schemas.microsoft.com/office/drawing/2014/main" id="{9C9A18BC-0460-B77F-6D07-20321950B28E}"/>
              </a:ext>
            </a:extLst>
          </p:cNvPr>
          <p:cNvSpPr txBox="1"/>
          <p:nvPr/>
        </p:nvSpPr>
        <p:spPr>
          <a:xfrm>
            <a:off x="-208920" y="5307117"/>
            <a:ext cx="12198587"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REGULACION DE UN SISTEMA DE NEGOCIACION COLECTIVA MULTINIVEL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OBSERVACIONES DEL CONSEJO MINERO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 </a:t>
            </a:r>
            <a:r>
              <a:rPr kumimoji="0" lang="es-CL" sz="20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Carlos Urenda, Gerente General</a:t>
            </a:r>
            <a:endParaRPr kumimoji="0" lang="es-CL" sz="22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algn="ctr">
              <a:defRPr/>
            </a:pPr>
            <a:r>
              <a:rPr lang="es-CL" b="1" dirty="0">
                <a:solidFill>
                  <a:schemeClr val="bg1"/>
                </a:solidFill>
                <a:latin typeface="Lucida Sans" panose="020B0602030504020204" pitchFamily="34" charset="0"/>
              </a:rPr>
              <a:t>Comisión de Trabajo y Seguridad Social de la Cámara de Diputados (27-01-2026)</a:t>
            </a:r>
          </a:p>
          <a:p>
            <a:pPr algn="ctr">
              <a:defRPr/>
            </a:pPr>
            <a:endParaRPr lang="es-CL" sz="2000" b="1" dirty="0">
              <a:solidFill>
                <a:schemeClr val="bg1"/>
              </a:solidFill>
              <a:latin typeface="Lucida Sans" panose="020B0602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0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2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p:txBody>
      </p:sp>
      <p:pic>
        <p:nvPicPr>
          <p:cNvPr id="5" name="Imagen 4">
            <a:extLst>
              <a:ext uri="{FF2B5EF4-FFF2-40B4-BE49-F238E27FC236}">
                <a16:creationId xmlns:a16="http://schemas.microsoft.com/office/drawing/2014/main" id="{1F951BC7-B398-B28B-8738-B6BF3CF5D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3171" y="181277"/>
            <a:ext cx="826496" cy="938365"/>
          </a:xfrm>
          <a:prstGeom prst="rect">
            <a:avLst/>
          </a:prstGeom>
        </p:spPr>
      </p:pic>
      <p:sp>
        <p:nvSpPr>
          <p:cNvPr id="3" name="Marcador de número de diapositiva 2">
            <a:extLst>
              <a:ext uri="{FF2B5EF4-FFF2-40B4-BE49-F238E27FC236}">
                <a16:creationId xmlns:a16="http://schemas.microsoft.com/office/drawing/2014/main" id="{80C52363-4E4A-0562-E319-F4F9D439A85A}"/>
              </a:ext>
            </a:extLst>
          </p:cNvPr>
          <p:cNvSpPr>
            <a:spLocks noGrp="1"/>
          </p:cNvSpPr>
          <p:nvPr>
            <p:ph type="sldNum" sz="quarter" idx="12"/>
          </p:nvPr>
        </p:nvSpPr>
        <p:spPr/>
        <p:txBody>
          <a:bodyPr/>
          <a:lstStyle/>
          <a:p>
            <a:fld id="{98C487C3-DE6C-4472-A934-4F53446A293A}" type="slidenum">
              <a:rPr lang="es-CL" smtClean="0"/>
              <a:t>24</a:t>
            </a:fld>
            <a:endParaRPr lang="es-CL"/>
          </a:p>
        </p:txBody>
      </p:sp>
    </p:spTree>
    <p:extLst>
      <p:ext uri="{BB962C8B-B14F-4D97-AF65-F5344CB8AC3E}">
        <p14:creationId xmlns:p14="http://schemas.microsoft.com/office/powerpoint/2010/main" val="418677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AB9CF-08B0-C2FE-D485-EBD34A8ACBF3}"/>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08BA6B60-7B8E-2318-6A74-2B712F060566}"/>
              </a:ext>
            </a:extLst>
          </p:cNvPr>
          <p:cNvSpPr txBox="1"/>
          <p:nvPr/>
        </p:nvSpPr>
        <p:spPr>
          <a:xfrm>
            <a:off x="533405" y="389466"/>
            <a:ext cx="10496543" cy="461665"/>
          </a:xfrm>
          <a:prstGeom prst="rect">
            <a:avLst/>
          </a:prstGeom>
          <a:noFill/>
        </p:spPr>
        <p:txBody>
          <a:bodyPr wrap="square" rtlCol="0">
            <a:spAutoFit/>
          </a:bodyPr>
          <a:lstStyle/>
          <a:p>
            <a:pPr algn="ctr"/>
            <a:r>
              <a:rPr lang="es-ES_tradnl" sz="2400" b="1" dirty="0">
                <a:latin typeface="Open Sans "/>
                <a:ea typeface="Open Sans Light" pitchFamily="2" charset="0"/>
                <a:cs typeface="Open Sans Light" pitchFamily="2" charset="0"/>
              </a:rPr>
              <a:t>Índice</a:t>
            </a:r>
          </a:p>
        </p:txBody>
      </p:sp>
      <p:cxnSp>
        <p:nvCxnSpPr>
          <p:cNvPr id="22" name="Conector recto 21">
            <a:extLst>
              <a:ext uri="{FF2B5EF4-FFF2-40B4-BE49-F238E27FC236}">
                <a16:creationId xmlns:a16="http://schemas.microsoft.com/office/drawing/2014/main" id="{E6C37D69-C4B6-148E-8BA4-CFDA0EF5565A}"/>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CAB08315-31E4-8096-9934-3CB87799E271}"/>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3A551CA7-BAC7-4474-F685-F2D950209486}"/>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CB2BF231-2470-C40B-8AFE-AA67E065DFEC}"/>
              </a:ext>
            </a:extLst>
          </p:cNvPr>
          <p:cNvSpPr txBox="1"/>
          <p:nvPr/>
        </p:nvSpPr>
        <p:spPr>
          <a:xfrm>
            <a:off x="427573" y="1693402"/>
            <a:ext cx="11476541" cy="6229398"/>
          </a:xfrm>
          <a:prstGeom prst="rect">
            <a:avLst/>
          </a:prstGeom>
          <a:noFill/>
        </p:spPr>
        <p:txBody>
          <a:bodyPr wrap="square">
            <a:spAutoFit/>
          </a:bodyPr>
          <a:lstStyle/>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Características de la minería relevantes para este proyecto de ley</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Observaciones a los antecedentes, fundamentos y objetivos</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Postura del Consejo Minero respecto de la negociación colectiva supra empresa</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Observaciones al sistema de negociación colectiva multinivel del proyecto</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Conclusiones</a:t>
            </a: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4870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2C5AE-E97C-CD4F-416D-09BFED57BB9B}"/>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530DA192-524E-8296-50BD-9A51E58B3E7E}"/>
              </a:ext>
            </a:extLst>
          </p:cNvPr>
          <p:cNvSpPr txBox="1"/>
          <p:nvPr/>
        </p:nvSpPr>
        <p:spPr>
          <a:xfrm>
            <a:off x="533405" y="389466"/>
            <a:ext cx="10870784" cy="587277"/>
          </a:xfrm>
          <a:prstGeom prst="rect">
            <a:avLst/>
          </a:prstGeom>
          <a:noFill/>
        </p:spPr>
        <p:txBody>
          <a:bodyPr wrap="square" rtlCol="0">
            <a:spAutoFit/>
          </a:bodyPr>
          <a:lstStyle/>
          <a:p>
            <a:pPr marL="457200" indent="-457200">
              <a:lnSpc>
                <a:spcPct val="150000"/>
              </a:lnSpc>
              <a:buFont typeface="+mj-lt"/>
              <a:buAutoNum type="arabicPeriod"/>
            </a:pPr>
            <a:r>
              <a:rPr lang="es-ES" sz="2400" b="1" dirty="0">
                <a:latin typeface="Open Sans" pitchFamily="2" charset="0"/>
                <a:ea typeface="Open Sans" pitchFamily="2" charset="0"/>
                <a:cs typeface="Open Sans" pitchFamily="2" charset="0"/>
              </a:rPr>
              <a:t>Características de la minería relevantes para este proyecto de ley</a:t>
            </a:r>
          </a:p>
        </p:txBody>
      </p:sp>
      <p:cxnSp>
        <p:nvCxnSpPr>
          <p:cNvPr id="22" name="Conector recto 21">
            <a:extLst>
              <a:ext uri="{FF2B5EF4-FFF2-40B4-BE49-F238E27FC236}">
                <a16:creationId xmlns:a16="http://schemas.microsoft.com/office/drawing/2014/main" id="{5D70039E-2D60-3178-B034-AC44AD483562}"/>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C6445A6D-AFC4-93A6-08BA-A609760ABE4C}"/>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70078BA6-DD51-9C4B-5579-4815C35ED7BE}"/>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34AFFA81-B9BF-C198-8698-9B80086E81FC}"/>
              </a:ext>
            </a:extLst>
          </p:cNvPr>
          <p:cNvSpPr txBox="1"/>
          <p:nvPr/>
        </p:nvSpPr>
        <p:spPr>
          <a:xfrm>
            <a:off x="533405" y="1274800"/>
            <a:ext cx="11370709" cy="512146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Está compuesta por empresas artesanales, pequeñas, medianas y grandes.  </a:t>
            </a: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Dentro de cada uno de estos segmentos, las empresas presentan enormes diferencias de </a:t>
            </a:r>
            <a:r>
              <a:rPr lang="es-MX" sz="2000" dirty="0">
                <a:latin typeface="Open Sans" pitchFamily="2" charset="0"/>
                <a:ea typeface="Open Sans" pitchFamily="2" charset="0"/>
                <a:cs typeface="Open Sans" pitchFamily="2" charset="0"/>
              </a:rPr>
              <a:t>productividad, remuneraciones, localización, condiciones de trabajo, turnos y otras. </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La incidencia de trabajadores de empresas contratistas es enorme en el sector.    </a:t>
            </a: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Tenemos más de un 80% de tasa de sindicalización.</a:t>
            </a: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El sector ha sido exitoso en llegar a acuerdos a nivel de empresa, con el sistema de negociación vigente, sin necesidad de intervención de terceros.</a:t>
            </a:r>
          </a:p>
        </p:txBody>
      </p:sp>
    </p:spTree>
    <p:extLst>
      <p:ext uri="{BB962C8B-B14F-4D97-AF65-F5344CB8AC3E}">
        <p14:creationId xmlns:p14="http://schemas.microsoft.com/office/powerpoint/2010/main" val="42952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9E214-828D-0C66-5C50-890843B69D23}"/>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9DD7610E-037E-451F-74C7-50C13F51B394}"/>
              </a:ext>
            </a:extLst>
          </p:cNvPr>
          <p:cNvSpPr txBox="1"/>
          <p:nvPr/>
        </p:nvSpPr>
        <p:spPr>
          <a:xfrm>
            <a:off x="533405" y="389466"/>
            <a:ext cx="10496543" cy="769441"/>
          </a:xfrm>
          <a:prstGeom prst="rect">
            <a:avLst/>
          </a:prstGeom>
          <a:noFill/>
        </p:spPr>
        <p:txBody>
          <a:bodyPr wrap="square" rtlCol="0">
            <a:spAutoFit/>
          </a:bodyPr>
          <a:lstStyle/>
          <a:p>
            <a:pPr algn="ctr"/>
            <a:r>
              <a:rPr lang="es-MX" sz="2200" b="1" dirty="0">
                <a:latin typeface="Open Sans "/>
                <a:ea typeface="Open Sans Light" pitchFamily="2" charset="0"/>
                <a:cs typeface="Open Sans Light" pitchFamily="2" charset="0"/>
              </a:rPr>
              <a:t>Precisión sobre el rol de la Comisión Sectorial Minera </a:t>
            </a:r>
          </a:p>
          <a:p>
            <a:pPr algn="ctr"/>
            <a:r>
              <a:rPr lang="es-MX" sz="2200" b="1" dirty="0">
                <a:latin typeface="Open Sans "/>
                <a:ea typeface="Open Sans Light" pitchFamily="2" charset="0"/>
                <a:cs typeface="Open Sans Light" pitchFamily="2" charset="0"/>
              </a:rPr>
              <a:t>del Consejo Superior Laboral   </a:t>
            </a:r>
          </a:p>
        </p:txBody>
      </p:sp>
      <p:cxnSp>
        <p:nvCxnSpPr>
          <p:cNvPr id="22" name="Conector recto 21">
            <a:extLst>
              <a:ext uri="{FF2B5EF4-FFF2-40B4-BE49-F238E27FC236}">
                <a16:creationId xmlns:a16="http://schemas.microsoft.com/office/drawing/2014/main" id="{66FFDB87-240F-8392-1235-0839A5D8753E}"/>
              </a:ext>
            </a:extLst>
          </p:cNvPr>
          <p:cNvCxnSpPr>
            <a:cxnSpLocks/>
          </p:cNvCxnSpPr>
          <p:nvPr/>
        </p:nvCxnSpPr>
        <p:spPr>
          <a:xfrm>
            <a:off x="427573" y="1282018"/>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20E5C95A-D779-5C45-F9D7-74CDC7B4FCA5}"/>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88F11FC5-AFEE-41DC-F984-729E37729DDC}"/>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73A354E5-A4C8-B778-970F-7CB1DDD97EF5}"/>
              </a:ext>
            </a:extLst>
          </p:cNvPr>
          <p:cNvSpPr txBox="1"/>
          <p:nvPr/>
        </p:nvSpPr>
        <p:spPr>
          <a:xfrm>
            <a:off x="427573" y="1693402"/>
            <a:ext cx="11476541" cy="521380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La “negociación colectiva sectorial o ramal” es aquella en que se discuten y acuerdan condiciones de trabajo y remuneraciones comunes para trabajadores y empleadores de todo o parte de un sector productivo.  </a:t>
            </a:r>
          </a:p>
          <a:p>
            <a:pPr marL="342900" indent="-342900" algn="just">
              <a:lnSpc>
                <a:spcPct val="150000"/>
              </a:lnSpc>
              <a:buFont typeface="Arial" panose="020B0604020202020204" pitchFamily="34" charset="0"/>
              <a:buChar char="•"/>
            </a:pPr>
            <a:endParaRPr lang="es-MX"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MX" sz="2000" dirty="0">
                <a:latin typeface="Open Sans" pitchFamily="2" charset="0"/>
                <a:ea typeface="Open Sans" pitchFamily="2" charset="0"/>
                <a:cs typeface="Open Sans" pitchFamily="2" charset="0"/>
              </a:rPr>
              <a:t>No estaríamos hablando de este tipo de negociación cuando se promueven o sugieren</a:t>
            </a:r>
            <a:r>
              <a:rPr lang="es-MX" sz="2000" dirty="0">
                <a:solidFill>
                  <a:srgbClr val="FF0000"/>
                </a:solidFill>
                <a:latin typeface="Open Sans" pitchFamily="2" charset="0"/>
                <a:ea typeface="Open Sans" pitchFamily="2" charset="0"/>
                <a:cs typeface="Open Sans" pitchFamily="2" charset="0"/>
              </a:rPr>
              <a:t>, </a:t>
            </a:r>
            <a:r>
              <a:rPr lang="es-MX" sz="2000" dirty="0">
                <a:latin typeface="Open Sans" pitchFamily="2" charset="0"/>
                <a:ea typeface="Open Sans" pitchFamily="2" charset="0"/>
                <a:cs typeface="Open Sans" pitchFamily="2" charset="0"/>
              </a:rPr>
              <a:t>mediante instrumentos voluntarios –no vinculantes– entre organizaciones de trabajadores y de empleadores a nivel sectorial, buenas prácticas o iniciativas regulatorias en materias como capacitación, seguridad, inclusión o competitividad.  Estaríamos aquí en el ámbito del Diálogo Social, institución que hemos valorado y promovido. </a:t>
            </a: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17026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B2691-A5C4-4059-3149-5B8FA02076F5}"/>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75330C14-3601-538A-5EA2-0B46D77E1452}"/>
              </a:ext>
            </a:extLst>
          </p:cNvPr>
          <p:cNvSpPr txBox="1"/>
          <p:nvPr/>
        </p:nvSpPr>
        <p:spPr>
          <a:xfrm>
            <a:off x="533405" y="389466"/>
            <a:ext cx="10496543" cy="461665"/>
          </a:xfrm>
          <a:prstGeom prst="rect">
            <a:avLst/>
          </a:prstGeom>
          <a:noFill/>
        </p:spPr>
        <p:txBody>
          <a:bodyPr wrap="square" rtlCol="0">
            <a:spAutoFit/>
          </a:bodyPr>
          <a:lstStyle/>
          <a:p>
            <a:pPr algn="ctr"/>
            <a:r>
              <a:rPr lang="es-ES_tradnl" sz="2400" b="1" dirty="0">
                <a:latin typeface="Open Sans "/>
                <a:ea typeface="Open Sans Light" pitchFamily="2" charset="0"/>
                <a:cs typeface="Open Sans Light" pitchFamily="2" charset="0"/>
              </a:rPr>
              <a:t>Índice</a:t>
            </a:r>
          </a:p>
        </p:txBody>
      </p:sp>
      <p:cxnSp>
        <p:nvCxnSpPr>
          <p:cNvPr id="22" name="Conector recto 21">
            <a:extLst>
              <a:ext uri="{FF2B5EF4-FFF2-40B4-BE49-F238E27FC236}">
                <a16:creationId xmlns:a16="http://schemas.microsoft.com/office/drawing/2014/main" id="{A18C118C-28B4-1620-FF13-17DD046511AD}"/>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E4648EEF-9B95-89E7-DE1D-ACDA64962898}"/>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14D64FA1-0506-1260-EEE9-1F1DEB9F11CE}"/>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C6D3F90B-FCB9-1206-4E54-8712A824B0F8}"/>
              </a:ext>
            </a:extLst>
          </p:cNvPr>
          <p:cNvSpPr txBox="1"/>
          <p:nvPr/>
        </p:nvSpPr>
        <p:spPr>
          <a:xfrm>
            <a:off x="427573" y="1693402"/>
            <a:ext cx="11476541" cy="6229398"/>
          </a:xfrm>
          <a:prstGeom prst="rect">
            <a:avLst/>
          </a:prstGeom>
          <a:noFill/>
        </p:spPr>
        <p:txBody>
          <a:bodyPr wrap="square">
            <a:spAutoFit/>
          </a:bodyPr>
          <a:lstStyle/>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Algunas características de la minería relevantes para este proyecto de ley</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b="1" dirty="0">
                <a:latin typeface="Open Sans" pitchFamily="2" charset="0"/>
                <a:ea typeface="Open Sans" pitchFamily="2" charset="0"/>
                <a:cs typeface="Open Sans" pitchFamily="2" charset="0"/>
              </a:rPr>
              <a:t>Observaciones a los antecedentes, fundamentos y objetivos</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Postura del Consejo Minero respecto de la negociación colectiva supra empresa</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Observaciones al sistema de negociación colectiva multinivel del proyecto</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Conclusiones</a:t>
            </a: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85602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A37C8-26FC-DE51-E18D-279C46811ECE}"/>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86A8C40E-604E-A617-73E6-D577B4582A36}"/>
              </a:ext>
            </a:extLst>
          </p:cNvPr>
          <p:cNvSpPr txBox="1"/>
          <p:nvPr/>
        </p:nvSpPr>
        <p:spPr>
          <a:xfrm>
            <a:off x="533405" y="389466"/>
            <a:ext cx="10496543" cy="587277"/>
          </a:xfrm>
          <a:prstGeom prst="rect">
            <a:avLst/>
          </a:prstGeom>
          <a:noFill/>
        </p:spPr>
        <p:txBody>
          <a:bodyPr wrap="square" rtlCol="0">
            <a:spAutoFit/>
          </a:bodyPr>
          <a:lstStyle/>
          <a:p>
            <a:pPr>
              <a:lnSpc>
                <a:spcPct val="150000"/>
              </a:lnSpc>
            </a:pPr>
            <a:r>
              <a:rPr lang="es-ES" sz="2400" b="1" dirty="0">
                <a:latin typeface="Open Sans" pitchFamily="2" charset="0"/>
                <a:ea typeface="Open Sans" pitchFamily="2" charset="0"/>
                <a:cs typeface="Open Sans" pitchFamily="2" charset="0"/>
              </a:rPr>
              <a:t>2. Observaciones a los antecedentes, fundamentos y objetivos</a:t>
            </a:r>
          </a:p>
        </p:txBody>
      </p:sp>
      <p:cxnSp>
        <p:nvCxnSpPr>
          <p:cNvPr id="22" name="Conector recto 21">
            <a:extLst>
              <a:ext uri="{FF2B5EF4-FFF2-40B4-BE49-F238E27FC236}">
                <a16:creationId xmlns:a16="http://schemas.microsoft.com/office/drawing/2014/main" id="{0274DDCA-FC71-E17C-974E-6CE5A6F96C7C}"/>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64CB0775-FE7A-0F98-B9AD-EF32F9D6C3CE}"/>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64E8F895-B97C-1473-D132-CF7FA3543F63}"/>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246E12AC-0DED-6756-3FD4-AD1D48E7B05B}"/>
              </a:ext>
            </a:extLst>
          </p:cNvPr>
          <p:cNvSpPr txBox="1"/>
          <p:nvPr/>
        </p:nvSpPr>
        <p:spPr>
          <a:xfrm>
            <a:off x="533405" y="1419438"/>
            <a:ext cx="11370709" cy="595246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Se hacen afirmaciones respecto del modelo vigente como que: </a:t>
            </a:r>
            <a:r>
              <a:rPr lang="es-ES" sz="2000" i="1" dirty="0">
                <a:latin typeface="Open Sans" pitchFamily="2" charset="0"/>
                <a:ea typeface="Open Sans" pitchFamily="2" charset="0"/>
                <a:cs typeface="Open Sans" pitchFamily="2" charset="0"/>
              </a:rPr>
              <a:t>“Ha obstaculizado el pleno ejercicio de la libertad sindical y la negociación colectiva”; “se lo debe dotar de legitimidad”; “se debe superar el diseño institucional del denominado Plan Laboral”; </a:t>
            </a:r>
            <a:r>
              <a:rPr lang="es-ES" sz="2000" dirty="0">
                <a:latin typeface="Open Sans" pitchFamily="2" charset="0"/>
                <a:ea typeface="Open Sans" pitchFamily="2" charset="0"/>
                <a:cs typeface="Open Sans" pitchFamily="2" charset="0"/>
              </a:rPr>
              <a:t>etc.  Estas afirmaciones nos parecen cuestionables, sobre todo considerando la abundante legislación que ha venido fortaleciendo la negociación colectiva durante las últimas décadas. </a:t>
            </a: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Se hacen referencias selectivas de fuentes bibliográficas: Por ejemplo, se citan como fundamento de la reforma dos documentos de la OCDE, sin decir que estos mismos también hacen afirmaciones como:</a:t>
            </a:r>
          </a:p>
          <a:p>
            <a:pPr lvl="1" algn="just">
              <a:lnSpc>
                <a:spcPct val="150000"/>
              </a:lnSpc>
            </a:pPr>
            <a:r>
              <a:rPr lang="es-ES" i="1" dirty="0">
                <a:latin typeface="Open Sans" pitchFamily="2" charset="0"/>
                <a:ea typeface="Open Sans" pitchFamily="2" charset="0"/>
                <a:cs typeface="Open Sans" pitchFamily="2" charset="0"/>
              </a:rPr>
              <a:t>- “En 2/3 de países OCDE la negociación colectiva tienen lugar predominantemente a nivel de empresas.”</a:t>
            </a:r>
          </a:p>
          <a:p>
            <a:pPr lvl="1" algn="just">
              <a:lnSpc>
                <a:spcPct val="150000"/>
              </a:lnSpc>
            </a:pPr>
            <a:r>
              <a:rPr lang="es-ES" i="1" dirty="0">
                <a:latin typeface="Open Sans" pitchFamily="2" charset="0"/>
                <a:ea typeface="Open Sans" pitchFamily="2" charset="0"/>
                <a:cs typeface="Open Sans" pitchFamily="2" charset="0"/>
              </a:rPr>
              <a:t>- “Muchos países OCDE han dado pasos hacia la descentralización [nivel empresa] en las últimas décadas.”   </a:t>
            </a: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04020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4C8C8-787D-877D-5EB3-9CE07128FB4C}"/>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E0FE5175-D974-4861-F4E5-A2A7380CDA98}"/>
              </a:ext>
            </a:extLst>
          </p:cNvPr>
          <p:cNvSpPr txBox="1"/>
          <p:nvPr/>
        </p:nvSpPr>
        <p:spPr>
          <a:xfrm>
            <a:off x="533405" y="389466"/>
            <a:ext cx="10496543" cy="587277"/>
          </a:xfrm>
          <a:prstGeom prst="rect">
            <a:avLst/>
          </a:prstGeom>
          <a:noFill/>
        </p:spPr>
        <p:txBody>
          <a:bodyPr wrap="square" rtlCol="0">
            <a:spAutoFit/>
          </a:bodyPr>
          <a:lstStyle/>
          <a:p>
            <a:pPr>
              <a:lnSpc>
                <a:spcPct val="150000"/>
              </a:lnSpc>
            </a:pPr>
            <a:r>
              <a:rPr lang="es-ES" sz="2400" b="1" dirty="0">
                <a:latin typeface="Open Sans" pitchFamily="2" charset="0"/>
                <a:ea typeface="Open Sans" pitchFamily="2" charset="0"/>
                <a:cs typeface="Open Sans" pitchFamily="2" charset="0"/>
              </a:rPr>
              <a:t>2. Observaciones a los antecedentes, fundamentos y objetivos</a:t>
            </a:r>
          </a:p>
        </p:txBody>
      </p:sp>
      <p:cxnSp>
        <p:nvCxnSpPr>
          <p:cNvPr id="22" name="Conector recto 21">
            <a:extLst>
              <a:ext uri="{FF2B5EF4-FFF2-40B4-BE49-F238E27FC236}">
                <a16:creationId xmlns:a16="http://schemas.microsoft.com/office/drawing/2014/main" id="{2FA1460F-C0C9-E9C7-3A51-53D1D0D1A096}"/>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6A2B0C88-62EC-B1C9-A868-1236C452EF0F}"/>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BECB3B7E-AF47-C8E1-BD49-35292FC71725}"/>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5AD995CC-6DC1-D403-D26B-151D792F3F24}"/>
              </a:ext>
            </a:extLst>
          </p:cNvPr>
          <p:cNvSpPr txBox="1"/>
          <p:nvPr/>
        </p:nvSpPr>
        <p:spPr>
          <a:xfrm>
            <a:off x="427578" y="1274799"/>
            <a:ext cx="11476541" cy="747595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De los Fundamentos resulta claro que </a:t>
            </a:r>
            <a:r>
              <a:rPr lang="es-ES" sz="2000" i="1" dirty="0">
                <a:latin typeface="Open Sans" pitchFamily="2" charset="0"/>
                <a:ea typeface="Open Sans" pitchFamily="2" charset="0"/>
                <a:cs typeface="Open Sans" pitchFamily="2" charset="0"/>
              </a:rPr>
              <a:t>“el principal motor de esta reforma es la ampliación efectiva de la cobertura de la negociación colectiva</a:t>
            </a:r>
            <a:r>
              <a:rPr lang="es-ES" sz="2000" dirty="0">
                <a:latin typeface="Open Sans" pitchFamily="2" charset="0"/>
                <a:ea typeface="Open Sans" pitchFamily="2" charset="0"/>
                <a:cs typeface="Open Sans" pitchFamily="2" charset="0"/>
              </a:rPr>
              <a:t>”.  Creemos que este no debiera ser</a:t>
            </a:r>
            <a:r>
              <a:rPr lang="es-ES" sz="2000" dirty="0">
                <a:solidFill>
                  <a:srgbClr val="FF0000"/>
                </a:solidFill>
                <a:latin typeface="Open Sans" pitchFamily="2" charset="0"/>
                <a:ea typeface="Open Sans" pitchFamily="2" charset="0"/>
                <a:cs typeface="Open Sans" pitchFamily="2" charset="0"/>
              </a:rPr>
              <a:t> </a:t>
            </a:r>
            <a:r>
              <a:rPr lang="es-ES" sz="2000" dirty="0">
                <a:latin typeface="Open Sans" pitchFamily="2" charset="0"/>
                <a:ea typeface="Open Sans" pitchFamily="2" charset="0"/>
                <a:cs typeface="Open Sans" pitchFamily="2" charset="0"/>
              </a:rPr>
              <a:t>un objetivo</a:t>
            </a:r>
            <a:r>
              <a:rPr lang="es-ES" sz="2000" i="1" dirty="0">
                <a:latin typeface="Open Sans" pitchFamily="2" charset="0"/>
                <a:ea typeface="Open Sans" pitchFamily="2" charset="0"/>
                <a:cs typeface="Open Sans" pitchFamily="2" charset="0"/>
              </a:rPr>
              <a:t> per </a:t>
            </a:r>
            <a:r>
              <a:rPr lang="es-ES" sz="2000" dirty="0">
                <a:latin typeface="Open Sans" pitchFamily="2" charset="0"/>
                <a:ea typeface="Open Sans" pitchFamily="2" charset="0"/>
                <a:cs typeface="Open Sans" pitchFamily="2" charset="0"/>
              </a:rPr>
              <a:t>se.  La negociación multinivel debe contribuir a lograr resultados equilibrados entre productividad y beneficios laborales.</a:t>
            </a:r>
            <a:endParaRPr lang="es-ES" sz="28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endParaRPr lang="es-ES" sz="24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Asumir que </a:t>
            </a:r>
            <a:r>
              <a:rPr lang="es-ES" sz="2000" i="1" dirty="0">
                <a:latin typeface="Open Sans" pitchFamily="2" charset="0"/>
                <a:ea typeface="Open Sans" pitchFamily="2" charset="0"/>
                <a:cs typeface="Open Sans" pitchFamily="2" charset="0"/>
              </a:rPr>
              <a:t>“el modelo de negociación colectiva multinivel propuesto es plenamente compatible y encuentra su habilitación en el ordenamiento constitucional chileno”,</a:t>
            </a:r>
            <a:r>
              <a:rPr lang="es-ES" sz="2000" dirty="0">
                <a:latin typeface="Open Sans" pitchFamily="2" charset="0"/>
                <a:ea typeface="Open Sans" pitchFamily="2" charset="0"/>
                <a:cs typeface="Open Sans" pitchFamily="2" charset="0"/>
              </a:rPr>
              <a:t> es altamente discutible y debiera analizarse previa y formalmente.  </a:t>
            </a:r>
            <a:endParaRPr lang="es-ES" sz="19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r>
              <a:rPr lang="es-ES" sz="2000" dirty="0">
                <a:latin typeface="Open Sans" pitchFamily="2" charset="0"/>
                <a:ea typeface="Open Sans" pitchFamily="2" charset="0"/>
                <a:cs typeface="Open Sans" pitchFamily="2" charset="0"/>
              </a:rPr>
              <a:t>Una iniciativa legal tan sustancial debiera tener un tiempo de tramitación acorde y contar con los estudios técnicos de respaldo que ameriten tomar decisiones difíciles de revertir. </a:t>
            </a: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lvl="1" algn="just">
              <a:lnSpc>
                <a:spcPct val="150000"/>
              </a:lnSpc>
            </a:pPr>
            <a:r>
              <a:rPr lang="es-ES" i="1" dirty="0">
                <a:latin typeface="Open Sans" pitchFamily="2" charset="0"/>
                <a:ea typeface="Open Sans" pitchFamily="2" charset="0"/>
                <a:cs typeface="Open Sans" pitchFamily="2" charset="0"/>
              </a:rPr>
              <a:t>   </a:t>
            </a:r>
          </a:p>
          <a:p>
            <a:pPr marL="342900" indent="-342900" algn="just">
              <a:lnSpc>
                <a:spcPct val="150000"/>
              </a:lnSpc>
              <a:buFont typeface="Arial" panose="020B0604020202020204" pitchFamily="34" charset="0"/>
              <a:buChar char="•"/>
            </a:pPr>
            <a:endParaRPr lang="es-ES" sz="2000"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0934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43663-4775-FD1A-35CD-955F8DCE31BD}"/>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CFC0DE18-428B-89FF-4460-C190C0462DD5}"/>
              </a:ext>
            </a:extLst>
          </p:cNvPr>
          <p:cNvSpPr txBox="1"/>
          <p:nvPr/>
        </p:nvSpPr>
        <p:spPr>
          <a:xfrm>
            <a:off x="533405" y="389466"/>
            <a:ext cx="10496543" cy="461665"/>
          </a:xfrm>
          <a:prstGeom prst="rect">
            <a:avLst/>
          </a:prstGeom>
          <a:noFill/>
        </p:spPr>
        <p:txBody>
          <a:bodyPr wrap="square" rtlCol="0">
            <a:spAutoFit/>
          </a:bodyPr>
          <a:lstStyle/>
          <a:p>
            <a:pPr algn="ctr"/>
            <a:r>
              <a:rPr lang="es-ES_tradnl" sz="2400" b="1" dirty="0">
                <a:latin typeface="Open Sans "/>
                <a:ea typeface="Open Sans Light" pitchFamily="2" charset="0"/>
                <a:cs typeface="Open Sans Light" pitchFamily="2" charset="0"/>
              </a:rPr>
              <a:t>Índice</a:t>
            </a:r>
          </a:p>
        </p:txBody>
      </p:sp>
      <p:cxnSp>
        <p:nvCxnSpPr>
          <p:cNvPr id="22" name="Conector recto 21">
            <a:extLst>
              <a:ext uri="{FF2B5EF4-FFF2-40B4-BE49-F238E27FC236}">
                <a16:creationId xmlns:a16="http://schemas.microsoft.com/office/drawing/2014/main" id="{68CE0297-4445-43E2-1D74-D4B7761995FA}"/>
              </a:ext>
            </a:extLst>
          </p:cNvPr>
          <p:cNvCxnSpPr>
            <a:cxnSpLocks/>
          </p:cNvCxnSpPr>
          <p:nvPr/>
        </p:nvCxnSpPr>
        <p:spPr>
          <a:xfrm>
            <a:off x="480489" y="904451"/>
            <a:ext cx="11696700"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CAF1675C-DC9C-7A3D-93FA-D99A6A1540EC}"/>
              </a:ext>
            </a:extLst>
          </p:cNvPr>
          <p:cNvCxnSpPr>
            <a:cxnSpLocks/>
          </p:cNvCxnSpPr>
          <p:nvPr/>
        </p:nvCxnSpPr>
        <p:spPr>
          <a:xfrm>
            <a:off x="427573" y="6468533"/>
            <a:ext cx="114680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CDA4E1F6-4442-111D-4366-43BDD14FAB7D}"/>
              </a:ext>
            </a:extLst>
          </p:cNvPr>
          <p:cNvPicPr>
            <a:picLocks noChangeAspect="1"/>
          </p:cNvPicPr>
          <p:nvPr/>
        </p:nvPicPr>
        <p:blipFill>
          <a:blip r:embed="rId3"/>
          <a:srcRect/>
          <a:stretch/>
        </p:blipFill>
        <p:spPr>
          <a:xfrm>
            <a:off x="11404189" y="259889"/>
            <a:ext cx="499925" cy="499925"/>
          </a:xfrm>
          <a:prstGeom prst="rect">
            <a:avLst/>
          </a:prstGeom>
        </p:spPr>
      </p:pic>
      <p:sp>
        <p:nvSpPr>
          <p:cNvPr id="5" name="CuadroTexto 4">
            <a:extLst>
              <a:ext uri="{FF2B5EF4-FFF2-40B4-BE49-F238E27FC236}">
                <a16:creationId xmlns:a16="http://schemas.microsoft.com/office/drawing/2014/main" id="{32162416-EBCA-1DE8-B85E-3C52715FEC47}"/>
              </a:ext>
            </a:extLst>
          </p:cNvPr>
          <p:cNvSpPr txBox="1"/>
          <p:nvPr/>
        </p:nvSpPr>
        <p:spPr>
          <a:xfrm>
            <a:off x="427573" y="1693402"/>
            <a:ext cx="11476541" cy="6229398"/>
          </a:xfrm>
          <a:prstGeom prst="rect">
            <a:avLst/>
          </a:prstGeom>
          <a:noFill/>
        </p:spPr>
        <p:txBody>
          <a:bodyPr wrap="square">
            <a:spAutoFit/>
          </a:bodyPr>
          <a:lstStyle/>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Algunas características de la minería relevantes para este proyecto de ley</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Observaciones a los antecedentes, fundamentos y objetivos</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b="1" dirty="0">
                <a:latin typeface="Open Sans" pitchFamily="2" charset="0"/>
                <a:ea typeface="Open Sans" pitchFamily="2" charset="0"/>
                <a:cs typeface="Open Sans" pitchFamily="2" charset="0"/>
              </a:rPr>
              <a:t>Postura del Consejo Minero respecto de la negociación colectiva supra empresa</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Observaciones al sistema de negociación colectiva multinivel del proyecto</a:t>
            </a:r>
          </a:p>
          <a:p>
            <a:pPr marL="457200" indent="-457200">
              <a:lnSpc>
                <a:spcPct val="150000"/>
              </a:lnSpc>
              <a:buFont typeface="+mj-lt"/>
              <a:buAutoNum type="arabicPeriod"/>
            </a:pPr>
            <a:endParaRPr lang="es-ES" sz="2000" dirty="0">
              <a:latin typeface="Open Sans" pitchFamily="2" charset="0"/>
              <a:ea typeface="Open Sans" pitchFamily="2" charset="0"/>
              <a:cs typeface="Open Sans" pitchFamily="2" charset="0"/>
            </a:endParaRPr>
          </a:p>
          <a:p>
            <a:pPr marL="457200" indent="-457200">
              <a:lnSpc>
                <a:spcPct val="150000"/>
              </a:lnSpc>
              <a:buFont typeface="+mj-lt"/>
              <a:buAutoNum type="arabicPeriod"/>
            </a:pPr>
            <a:r>
              <a:rPr lang="es-ES" sz="2000" dirty="0">
                <a:latin typeface="Open Sans" pitchFamily="2" charset="0"/>
                <a:ea typeface="Open Sans" pitchFamily="2" charset="0"/>
                <a:cs typeface="Open Sans" pitchFamily="2" charset="0"/>
              </a:rPr>
              <a:t>Conclusiones</a:t>
            </a: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457200" indent="-457200">
              <a:lnSpc>
                <a:spcPct val="150000"/>
              </a:lnSpc>
              <a:buFont typeface="+mj-lt"/>
              <a:buAutoNum type="arabicPeriod"/>
            </a:pPr>
            <a:endParaRPr lang="es-ES" sz="2400" dirty="0">
              <a:latin typeface="Open Sans" pitchFamily="2" charset="0"/>
              <a:ea typeface="Open Sans" pitchFamily="2" charset="0"/>
              <a:cs typeface="Open Sans" pitchFamily="2" charset="0"/>
            </a:endParaRPr>
          </a:p>
          <a:p>
            <a:pPr marL="342900" indent="-342900" algn="l">
              <a:lnSpc>
                <a:spcPct val="150000"/>
              </a:lnSpc>
              <a:buFontTx/>
              <a:buChar char="-"/>
            </a:pPr>
            <a:endParaRPr lang="es-ES" sz="2000" b="1" dirty="0">
              <a:latin typeface="Open Sans" pitchFamily="2" charset="0"/>
              <a:ea typeface="Open Sans" pitchFamily="2" charset="0"/>
              <a:cs typeface="Open Sans" pitchFamily="2" charset="0"/>
            </a:endParaRPr>
          </a:p>
          <a:p>
            <a:pPr marL="180975" indent="-180975" algn="l">
              <a:lnSpc>
                <a:spcPct val="150000"/>
              </a:lnSpc>
              <a:buNone/>
            </a:pPr>
            <a:endParaRPr lang="es-ES" sz="2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490056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2480</TotalTime>
  <Words>2057</Words>
  <Application>Microsoft Office PowerPoint</Application>
  <PresentationFormat>Panorámica</PresentationFormat>
  <Paragraphs>218</Paragraphs>
  <Slides>24</Slides>
  <Notes>23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Aptos</vt:lpstr>
      <vt:lpstr>Aptos Display</vt:lpstr>
      <vt:lpstr>Arial</vt:lpstr>
      <vt:lpstr>Lucida Sans</vt:lpstr>
      <vt:lpstr>Open Sans</vt:lpstr>
      <vt:lpstr>Open Sans </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Gaete</dc:creator>
  <cp:lastModifiedBy>Christel Lindhorst</cp:lastModifiedBy>
  <cp:revision>59</cp:revision>
  <cp:lastPrinted>2026-01-20T19:04:04Z</cp:lastPrinted>
  <dcterms:created xsi:type="dcterms:W3CDTF">2025-05-06T21:33:56Z</dcterms:created>
  <dcterms:modified xsi:type="dcterms:W3CDTF">2026-01-28T15:36:20Z</dcterms:modified>
</cp:coreProperties>
</file>