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335" r:id="rId4"/>
    <p:sldId id="336" r:id="rId5"/>
    <p:sldId id="338" r:id="rId6"/>
    <p:sldId id="337" r:id="rId7"/>
    <p:sldId id="339" r:id="rId8"/>
    <p:sldId id="278" r:id="rId9"/>
    <p:sldId id="299" r:id="rId10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91630-D58B-43BB-A457-A8609C1C3B10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1AE52-27AE-4A75-98A9-2BDE7B36BB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85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D3A4C-1701-463B-9C92-A8C238F5FE5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012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2DBC7-666A-733B-363C-8E1A750E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398ED1-09FB-B1AE-D6EC-F407AE22F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3D5E92E-BBC3-FFB2-A728-823FB7CD9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986EE3-A918-EDA7-CCB7-D56FD4EDA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47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BACC-9613-56A9-2046-4ABF867C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1B2EBD5-791A-3E6C-77CA-641CB9DFD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CC2B14-9AFF-6020-C5A9-AED0FEF41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CBDB8F-54CE-9B6C-93B4-E61EC18F7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675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39C2-EB38-3BC7-2788-BF83256EE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504BAF-1CFD-16B1-515F-4C579407A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8ED956-E446-7632-CD8F-957ABF3D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F665A2-7C2D-71D7-F99E-0F403766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447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53EA-4108-BD9B-7A5A-9E2BE084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20882C-BAC7-05FD-B5FD-3186B62AB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328DBA-0363-A16F-E445-7420E1737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46765E-E6D5-D323-D4B4-167FDDDA2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353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55F18-999A-B5D1-654C-927729D5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B1025C-345F-A2DA-FBAC-5009B6F2A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B63522-47ED-2A7F-8DA4-B4D96E43A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66F1A9-75E4-53CC-249D-01A29CC4A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56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F06E3-3F64-01D9-4DA7-795E2282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8E77B7D-7E5A-1FD2-F02B-676062C27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CDC6AD-7AC4-AE3E-55FC-655C4DC9C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1C50C5-9E40-2834-3982-D927D16C8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7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EB5C0-008B-DA21-68F9-A41ED4EE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ECAD1B-516B-8E21-FDCD-B41C21500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9B0BE3-2158-006B-044E-3DC9F52D7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5BB5C4-44A0-D8D4-926A-17B96876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E8344-A02B-8847-B0CD-1FD300907B3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549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AC254-B475-77C0-F6EE-E7343FFD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4567A6-3689-337F-3CF7-322FF0B1E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02B604-C8C1-E43F-DC7A-741E2D52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091F3-B5FA-8BE6-E20B-79B1817E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26966-414A-2B3B-5659-15FD06BA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1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4D8F-D981-BDE0-667D-AA232434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0C5F08-7319-308E-7EB1-2761DF8D7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D8D24-CF8D-1B04-EBF5-67E0AD40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4EFB4-893B-FCF4-A255-F322F924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8164A-7BCA-AE58-3C7D-8BAC61DB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79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041D7B-CEFE-8285-51D7-5C269BCD0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E88C24-0ABF-4468-2C38-2A432CDFA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ADEA7-7E50-6C3A-22F0-7B45FA29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BA528-3B5F-233A-D034-B1B52014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75B45F-CE86-B393-015B-58CB26ED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19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E331-5B52-A6B5-D530-B1DF0E90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ED4C3-35D1-1D5D-DE4B-09A3FF0F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DDD4DB-C1B8-EF26-7F4A-AB99DAC6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D793E-A427-24B6-06CB-0FB616E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4FBC0-73E6-CAE0-7668-2525D3D4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695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121A1-C0B5-C3A1-9B4A-C33FAE1B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FB10E7-E165-D6EE-9521-B9C84D5A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83661-E551-DB23-A84A-0AF34B9C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81304F-F352-B8A0-7885-081446EC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FAA84-B982-4AEE-E8D3-ED784D91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97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DCDDC-2391-2C6D-C2EB-B2073360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C0694-F49D-6478-4B2F-CD19048CA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CB68A6-B3A1-5F6D-9E56-DCA4212A4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0E92C4-99C1-55B6-9E04-1B52C1DF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A59FAA-573F-4002-FBCE-8EB090DA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FDC3C9-2E2A-E3FF-2E7A-37E18DEF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52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0BDC0-9F75-3990-0F7A-D203BB15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56637-0EE2-3491-D36E-2FC085E7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FB1A7D-BF38-3F04-6D09-EE83D3D69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DD4B32-04C3-368C-6887-88A8613A1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1D770A-BAC9-349B-93DE-B9183E286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2AFBC0-9D65-B25F-CFC5-A6BCD776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2F3D18-A635-9D0B-BABC-1091CDEB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A5662B-430C-836A-D5E1-143526D1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360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E4BA4-B63C-8A5F-3ED2-2FC61F83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29259-8D88-3715-5C9E-F8CF6DA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2370BC-9111-0B4D-7776-E60EA44C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188C6B-15A1-17EB-AE64-660E2A76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67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C330F4-7E52-BE35-B120-C5B0EA05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B2B00F-A430-03FA-C137-A792615C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B58675-A310-24A3-BED9-15296ED8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1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45F86-E25A-B1F2-78D8-92811810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E3296-9D29-96BE-C427-1FA8CDF1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9D235F-AA57-2BF7-0F75-6EF1C7B27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912C4-7C37-728A-8E04-0EA32C59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502AF-42BE-EDE9-4AE1-745B7F3A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B56F8D-D388-C3E5-6242-90C5366D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3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2707-8098-AA56-D21C-0B6FA6E6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EEF2CA-3956-CB61-0132-8DCC46303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B6892-B621-3DB6-A063-E9A81395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0D511-B327-BFB5-0F78-9278401B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BE804F-7532-E66F-15D4-39FA822B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9E2249-EC17-AB17-AC52-0CFAA3F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9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131E46-9735-1163-66B7-51EB5491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BAEDD-8ADD-4F6B-B358-0F7EA223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E93CB-BBA2-BBDD-E880-8EF4DA34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02B16-341D-4EE0-B09E-FBFB60B1E8D8}" type="datetimeFigureOut">
              <a:rPr lang="es-CL" smtClean="0"/>
              <a:t>29-07-2025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B7DAB-8A9C-33B6-4A0E-8FC88614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B45B5-07AC-9380-74AC-EBCA7A59D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487C3-DE6C-4472-A934-4F53446A29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6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sta de una ciudad desde lo alto de una montaña&#10;&#10;Descripción generada automáticamente">
            <a:extLst>
              <a:ext uri="{FF2B5EF4-FFF2-40B4-BE49-F238E27FC236}">
                <a16:creationId xmlns:a16="http://schemas.microsoft.com/office/drawing/2014/main" id="{BCE2218A-E2C9-9D0D-C31A-C0AF509A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9"/>
          <a:stretch/>
        </p:blipFill>
        <p:spPr>
          <a:xfrm>
            <a:off x="21" y="0"/>
            <a:ext cx="12191979" cy="68873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638BA4E-0E4C-7B50-D5EC-6B0BC3159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58266"/>
            <a:ext cx="12852400" cy="19352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s-CL" sz="2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L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s-CL" sz="2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L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s-CL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40A247-DB92-ECE9-FD8E-7CF67C636F5B}"/>
              </a:ext>
            </a:extLst>
          </p:cNvPr>
          <p:cNvSpPr txBox="1"/>
          <p:nvPr/>
        </p:nvSpPr>
        <p:spPr>
          <a:xfrm>
            <a:off x="0" y="56162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noProof="0" dirty="0">
                <a:solidFill>
                  <a:schemeClr val="bg1"/>
                </a:solidFill>
                <a:latin typeface="Lucida Sans" panose="020B0602030504020204" pitchFamily="34" charset="0"/>
              </a:rPr>
              <a:t>¿Cómo facilitar y acelerar los </a:t>
            </a:r>
          </a:p>
          <a:p>
            <a:pPr algn="ctr"/>
            <a:r>
              <a:rPr lang="es-CL" sz="3200" b="1" noProof="0" dirty="0">
                <a:solidFill>
                  <a:schemeClr val="bg1"/>
                </a:solidFill>
                <a:latin typeface="Lucida Sans" panose="020B0602030504020204" pitchFamily="34" charset="0"/>
              </a:rPr>
              <a:t>nuevos proyectos de inversión?</a:t>
            </a:r>
            <a:endParaRPr lang="es-CL" sz="3200" noProof="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86E143-D51C-C5CC-478F-B66E72C04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1" y="164522"/>
            <a:ext cx="826496" cy="9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AB9CF-08B0-C2FE-D485-EBD34A8AC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08BA6B60-7B8E-2318-6A74-2B712F060566}"/>
              </a:ext>
            </a:extLst>
          </p:cNvPr>
          <p:cNvSpPr txBox="1"/>
          <p:nvPr/>
        </p:nvSpPr>
        <p:spPr>
          <a:xfrm>
            <a:off x="533405" y="389466"/>
            <a:ext cx="10496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¿Qué está dificultando y atrasando el desarrollo de proyectos?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4F6845-0405-0025-CE57-A2909EF28BD9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6C37D69-C4B6-148E-8BA4-CFDA0EF5565A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B08315-31E4-8096-9934-3CB87799E271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3A551CA7-BAC7-4474-F685-F2D95020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2BF231-2470-C40B-8AFE-AA67E065DFEC}"/>
              </a:ext>
            </a:extLst>
          </p:cNvPr>
          <p:cNvSpPr txBox="1"/>
          <p:nvPr/>
        </p:nvSpPr>
        <p:spPr>
          <a:xfrm>
            <a:off x="296334" y="2013532"/>
            <a:ext cx="11895666" cy="539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Retraso e incerteza en la obtención de permisos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Dificultad de algunos proyectos para ser acogidos por sus comunidades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Costos de operación altos y crecientes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Escasez de recursos humanos calificados para el desarrollo de proyectos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0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CD46-8F22-2F7A-41B1-FC80B762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8A2E198-DFBA-A90A-C5E8-191384643816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0A81CBF-EE39-B2C1-C1E7-D6D4C76C908D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5AD8B8A-2C9D-04E6-FA3C-17415465C73D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E921595-A1CF-23B3-9A2A-94D24D8B9A54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D3ABC58-5CEA-FBE7-0F39-31472C4A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80CB05-145F-A808-DAE5-D53B9BC9CFFB}"/>
              </a:ext>
            </a:extLst>
          </p:cNvPr>
          <p:cNvSpPr txBox="1"/>
          <p:nvPr/>
        </p:nvSpPr>
        <p:spPr>
          <a:xfrm>
            <a:off x="296334" y="1557867"/>
            <a:ext cx="11678835" cy="6090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endParaRPr lang="es-ES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s-MX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Retraso e incerteza en la obtención de permisos</a:t>
            </a:r>
          </a:p>
          <a:p>
            <a:pPr algn="l"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Implementación de la Ley sobre Autorizaciones Sectoriales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Reforma del Sistema de Evaluación de Impacto Ambiental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Ajustes a la Consulta Indígena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Modificación de proyectos de ley que también incluyen permisos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Fortalecimiento temporal de los servicios públicos con mayores retrasos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Resolver la “circularidad” entre los servicios públicos y los tribunales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7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6744-5536-1493-2F40-5C1E192E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380EA980-751A-6B2D-F652-30C1355C8414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8E55FD-A3DD-A632-D6EB-E9D48FC4BD70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6379646-CB25-6D80-71D5-11FE16990D15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11CCE8C-0C6D-4E3E-ACDB-07C308CF36F5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494FFDFE-0D70-7A2F-4CA4-FD2BB111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310FA5-8AFE-91CA-0812-703685FBA9E0}"/>
              </a:ext>
            </a:extLst>
          </p:cNvPr>
          <p:cNvSpPr txBox="1"/>
          <p:nvPr/>
        </p:nvSpPr>
        <p:spPr>
          <a:xfrm>
            <a:off x="270934" y="1712452"/>
            <a:ext cx="11624732" cy="572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2.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Dificultad de algunos proyectos para ser acogidos por sus comunidades</a:t>
            </a:r>
          </a:p>
          <a:p>
            <a:pPr algn="l"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Socialización aún más temprana de los proyectos con sus comunidades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Aumento del empleo local en minería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Mayor desarrollo de proveedores mineros locales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Mejora de la calidad de vida en las localidades del entorno de la minería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Destino de mayor porcentaje de tributos pagados por las empresas a localidades</a:t>
            </a:r>
          </a:p>
          <a:p>
            <a:pPr lvl="1">
              <a:lnSpc>
                <a:spcPct val="150000"/>
              </a:lnSpc>
            </a:pPr>
            <a:endParaRPr lang="es-MX" sz="2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ED29-D39B-8DF5-EDFA-F362A7BC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990482C4-F301-8A07-3527-B66E0FE4B40A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BF25245-8EB3-3C14-CF0D-F9ECA1C6ADDF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EA2D20B-B358-2B83-5109-D8092CFE7364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11B38AA-F680-BD37-9A74-4A52D5E7748B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8D15A40-3274-307A-AE62-CD624106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99820F-1B9F-3416-7E5A-A1652376B747}"/>
              </a:ext>
            </a:extLst>
          </p:cNvPr>
          <p:cNvSpPr txBox="1"/>
          <p:nvPr/>
        </p:nvSpPr>
        <p:spPr>
          <a:xfrm>
            <a:off x="270934" y="1631416"/>
            <a:ext cx="11678835" cy="5167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Costos de operación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s-E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altos y crecientes</a:t>
            </a:r>
          </a:p>
          <a:p>
            <a:pPr>
              <a:lnSpc>
                <a:spcPct val="150000"/>
              </a:lnSpc>
            </a:pPr>
            <a:endParaRPr lang="es-ES" sz="2400" u="sng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Otorgar la opción de invariabilidad normativa para grandes inversiones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Reducir las cargas regulatorias que aumentan el costo de la electricidad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No seguir aumentando y ojalá reducir las cargas regulatorias al trabajo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Evitar los efectos secundarios en materia de costos de los proyectos de ley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Mejorar la seguridad pública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9BA0-E1FC-BBD9-88F8-8A9AD16C7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69C45A72-CAFF-BB01-A6CE-499808E2D98C}"/>
              </a:ext>
            </a:extLst>
          </p:cNvPr>
          <p:cNvSpPr txBox="1"/>
          <p:nvPr/>
        </p:nvSpPr>
        <p:spPr>
          <a:xfrm>
            <a:off x="533406" y="389466"/>
            <a:ext cx="9486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"/>
                <a:ea typeface="Open Sans Light" pitchFamily="2" charset="0"/>
                <a:cs typeface="Open Sans Light" pitchFamily="2" charset="0"/>
              </a:rPr>
              <a:t>¿Cómo facilitar y acelerar los proyectos de inversión?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A87876A-776B-8075-F44A-CCE6CE3932DD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B208228-3762-6798-8151-40338AED0A85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CD4F4E-1B54-E748-2EE3-D99E9A829ABD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7BAC0A0-E9CA-C6BC-F3EF-5871D7EF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85921DB-0B75-AC17-CA85-FD76CB322A3D}"/>
              </a:ext>
            </a:extLst>
          </p:cNvPr>
          <p:cNvSpPr txBox="1"/>
          <p:nvPr/>
        </p:nvSpPr>
        <p:spPr>
          <a:xfrm>
            <a:off x="225279" y="1141978"/>
            <a:ext cx="11678835" cy="572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4.   </a:t>
            </a:r>
            <a:r>
              <a:rPr lang="es-ES" sz="2400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Escasez de recursos humanos calificados para el desarrollo de proyectos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Habilitación legal de nuevas formas de trabajo y tecnologías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Desarrollar y adoptar más I+D+i en el desarrollo de proyectos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Facilitar la instalación de empresas extranjeras en Chile</a:t>
            </a:r>
            <a:endParaRPr lang="es-MX" sz="2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Consolidación de una educación técnico – profesional de primer nivel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Mayor asociatividad e infraestructura compartida </a:t>
            </a:r>
            <a:endParaRPr lang="es-MX" sz="2200" dirty="0">
              <a:solidFill>
                <a:srgbClr val="FF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7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B73D9-7F01-2D5F-E561-10B4A8E5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BA781ECB-3F84-5A36-CD1A-EAE223035A72}"/>
              </a:ext>
            </a:extLst>
          </p:cNvPr>
          <p:cNvSpPr txBox="1"/>
          <p:nvPr/>
        </p:nvSpPr>
        <p:spPr>
          <a:xfrm>
            <a:off x="0" y="389466"/>
            <a:ext cx="11624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dirty="0">
                <a:latin typeface="Open Sans "/>
                <a:ea typeface="Open Sans Light" pitchFamily="2" charset="0"/>
                <a:cs typeface="Open Sans Light" pitchFamily="2" charset="0"/>
              </a:rPr>
              <a:t>       ¿Por qué hay que facilitar y acelerar el desarrollo de proyectos?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39F48AC-E03C-2B00-121D-7777869FC62C}"/>
              </a:ext>
            </a:extLst>
          </p:cNvPr>
          <p:cNvCxnSpPr>
            <a:cxnSpLocks/>
          </p:cNvCxnSpPr>
          <p:nvPr/>
        </p:nvCxnSpPr>
        <p:spPr>
          <a:xfrm>
            <a:off x="270934" y="931333"/>
            <a:ext cx="0" cy="304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036F9A7-AA9C-A9BF-1BBD-5DA85ABC2609}"/>
              </a:ext>
            </a:extLst>
          </p:cNvPr>
          <p:cNvCxnSpPr>
            <a:cxnSpLocks/>
          </p:cNvCxnSpPr>
          <p:nvPr/>
        </p:nvCxnSpPr>
        <p:spPr>
          <a:xfrm>
            <a:off x="270934" y="1236133"/>
            <a:ext cx="1162473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D6765D6-9E6A-8918-E3E4-77B442EE6A94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2DA58B-BA91-9E4E-7012-C37E50F3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1AC9CA-D9D2-FC39-CE04-B0831246C63A}"/>
              </a:ext>
            </a:extLst>
          </p:cNvPr>
          <p:cNvSpPr txBox="1"/>
          <p:nvPr/>
        </p:nvSpPr>
        <p:spPr>
          <a:xfrm>
            <a:off x="270934" y="1358228"/>
            <a:ext cx="11895666" cy="5952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Demanda mundial por minerales alta y creciente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Estimación de precios atractivos estimados para los minerales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Competencia mundial alta y creciente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Oportunidad de mayor contribución de la minería al desarrollo del país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s-E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Oportunidad país para contribuir a la transición energética y la digitalización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endParaRPr lang="es-ES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80975" indent="-180975" algn="l">
              <a:lnSpc>
                <a:spcPct val="150000"/>
              </a:lnSpc>
              <a:buNone/>
            </a:pPr>
            <a:endParaRPr lang="es-ES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 descr="Un grupo de hombres vestidos de negro&#10;&#10;Descripción generada automáticamente con confianza media">
            <a:extLst>
              <a:ext uri="{FF2B5EF4-FFF2-40B4-BE49-F238E27FC236}">
                <a16:creationId xmlns:a16="http://schemas.microsoft.com/office/drawing/2014/main" id="{8E8D3D9E-7075-95EA-F728-8119A863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-2" b="8698"/>
          <a:stretch/>
        </p:blipFill>
        <p:spPr>
          <a:xfrm>
            <a:off x="0" y="10"/>
            <a:ext cx="12198588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9A18BC-0460-B77F-6D07-20321950B28E}"/>
              </a:ext>
            </a:extLst>
          </p:cNvPr>
          <p:cNvSpPr txBox="1"/>
          <p:nvPr/>
        </p:nvSpPr>
        <p:spPr>
          <a:xfrm>
            <a:off x="644091" y="5599505"/>
            <a:ext cx="1090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Lucida Sans" panose="020B0602030504020204" pitchFamily="34" charset="0"/>
              </a:rPr>
              <a:t>¿Cómo facilitar y acelerar los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Lucida Sans" panose="020B0602030504020204" pitchFamily="34" charset="0"/>
              </a:rPr>
              <a:t>nuevos proyectos de inversión?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951BC7-B398-B28B-8738-B6BF3CF5D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71" y="181277"/>
            <a:ext cx="826496" cy="9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C3C4-EF1A-0418-58D0-15181F29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66D83842-60F7-F88C-50D6-1FFC85823389}"/>
              </a:ext>
            </a:extLst>
          </p:cNvPr>
          <p:cNvSpPr txBox="1"/>
          <p:nvPr/>
        </p:nvSpPr>
        <p:spPr>
          <a:xfrm>
            <a:off x="415487" y="885360"/>
            <a:ext cx="2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u="none" strike="noStrike" noProof="0" dirty="0">
                <a:solidFill>
                  <a:schemeClr val="tx2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CONSEJO</a:t>
            </a:r>
          </a:p>
          <a:p>
            <a:r>
              <a:rPr lang="es-CL" sz="4000" b="1" noProof="0" dirty="0">
                <a:solidFill>
                  <a:schemeClr val="tx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MINERO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B88CED1-EF7C-16C5-AB3E-968FC459E2EE}"/>
              </a:ext>
            </a:extLst>
          </p:cNvPr>
          <p:cNvCxnSpPr>
            <a:cxnSpLocks/>
          </p:cNvCxnSpPr>
          <p:nvPr/>
        </p:nvCxnSpPr>
        <p:spPr>
          <a:xfrm>
            <a:off x="270934" y="885360"/>
            <a:ext cx="0" cy="1129707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id="{E7710A9C-487F-337D-2477-16F6A416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47" y="1975326"/>
            <a:ext cx="1517372" cy="38329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4E8A2D7-E9F9-4273-7F52-A04EF8042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24" y="2776462"/>
            <a:ext cx="764154" cy="45849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7CB696A-A79A-20D3-3D50-A6F870B59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44" y="3832628"/>
            <a:ext cx="1464233" cy="26539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117632F4-6224-333E-F5DB-1D7ACAA04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817" y="4739271"/>
            <a:ext cx="1668760" cy="25552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AF44C51-1494-3749-AF71-BDB6C9164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335" y="1972373"/>
            <a:ext cx="1453756" cy="40928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5543E82-CB09-4152-7B92-219676ED9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72" y="2716071"/>
            <a:ext cx="1413543" cy="462519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192B9F3-D559-28A6-2805-6B2B326DE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980" y="3429575"/>
            <a:ext cx="1334175" cy="88973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F9F555C-AC0D-C555-14E1-74AA9E1BA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5786" y="4529456"/>
            <a:ext cx="1569407" cy="71993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6F259E67-C48A-C90C-8DFE-8649706342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7078" y="2066434"/>
            <a:ext cx="1171782" cy="18027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67711CC-5B86-39F6-E880-BA80DEE0CF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7242" y="2746081"/>
            <a:ext cx="1074282" cy="434329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61322C7-8E0B-003B-97E4-87C57E5E11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7078" y="3661502"/>
            <a:ext cx="1115634" cy="32161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AAD723C-CEB3-F8BC-10EE-0AF2658C94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61154" y="4523223"/>
            <a:ext cx="1171786" cy="63869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43FA1F8-9198-265B-DDFC-8FDE2A8156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5635" y="2015675"/>
            <a:ext cx="1022418" cy="38624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6F1BF706-FDFE-687F-3477-6C45DCEA71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1010" y="2860611"/>
            <a:ext cx="1777988" cy="25484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355806C6-E881-79ED-640C-6D7A813812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5635" y="3653427"/>
            <a:ext cx="1264595" cy="38467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C19F200-4A71-301C-07E4-56E044B918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65636" y="4652817"/>
            <a:ext cx="948952" cy="38528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4EA7765-50E1-AECA-6447-438B81304F1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1404189" y="259889"/>
            <a:ext cx="499925" cy="49992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4ECC81D-0B43-FEEB-A6AC-1A0206258C28}"/>
              </a:ext>
            </a:extLst>
          </p:cNvPr>
          <p:cNvCxnSpPr>
            <a:cxnSpLocks/>
          </p:cNvCxnSpPr>
          <p:nvPr/>
        </p:nvCxnSpPr>
        <p:spPr>
          <a:xfrm>
            <a:off x="270934" y="6468533"/>
            <a:ext cx="1162473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F6582E-24BA-5F5C-D1DA-7D554FA7327B}"/>
              </a:ext>
            </a:extLst>
          </p:cNvPr>
          <p:cNvCxnSpPr>
            <a:cxnSpLocks/>
          </p:cNvCxnSpPr>
          <p:nvPr/>
        </p:nvCxnSpPr>
        <p:spPr>
          <a:xfrm>
            <a:off x="3429001" y="821267"/>
            <a:ext cx="0" cy="5635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7ACC922-8649-CAD9-D0B1-F9E356F8477B}"/>
              </a:ext>
            </a:extLst>
          </p:cNvPr>
          <p:cNvSpPr txBox="1"/>
          <p:nvPr/>
        </p:nvSpPr>
        <p:spPr>
          <a:xfrm>
            <a:off x="308896" y="2277063"/>
            <a:ext cx="2810934" cy="392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lnSpc>
                <a:spcPct val="150000"/>
              </a:lnSpc>
            </a:pPr>
            <a:endParaRPr lang="es-CL" sz="1400" noProof="0" dirty="0">
              <a:latin typeface="Lucida Sans" panose="020B0602030504020204" pitchFamily="34" charset="0"/>
              <a:ea typeface="Open Sans" pitchFamily="2" charset="0"/>
              <a:cs typeface="Open Sans" pitchFamily="2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s-CL" sz="1400" b="1" i="0" noProof="0" dirty="0">
                <a:solidFill>
                  <a:schemeClr val="tx2"/>
                </a:solidFill>
                <a:effectLst/>
                <a:latin typeface="Lucida Sans" panose="020B0602030504020204" pitchFamily="34" charset="0"/>
              </a:rPr>
              <a:t>Asociación gremial 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Lucida Sans" panose="020B0602030504020204" pitchFamily="34" charset="0"/>
              </a:rPr>
              <a:t>que reúne a las empresas mineras de mayor tamaño que operan en </a:t>
            </a:r>
            <a:r>
              <a:rPr lang="es-CL" sz="1400" noProof="0" dirty="0">
                <a:solidFill>
                  <a:schemeClr val="tx2"/>
                </a:solidFill>
                <a:latin typeface="Lucida Sans" panose="020B0602030504020204" pitchFamily="34" charset="0"/>
              </a:rPr>
              <a:t>Chile.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Lucida Sans" panose="020B0602030504020204" pitchFamily="34" charset="0"/>
              </a:rPr>
              <a:t> </a:t>
            </a:r>
          </a:p>
          <a:p>
            <a:pPr algn="just" defTabSz="609630">
              <a:lnSpc>
                <a:spcPct val="150000"/>
              </a:lnSpc>
            </a:pPr>
            <a:endParaRPr lang="es-CL" sz="1400" b="1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algn="just" defTabSz="609630">
              <a:lnSpc>
                <a:spcPct val="150000"/>
              </a:lnSpc>
            </a:pPr>
            <a:endParaRPr lang="es-CL" sz="1400" b="1" noProof="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s-CL" sz="1400" b="1" i="0" noProof="0" dirty="0">
                <a:solidFill>
                  <a:schemeClr val="tx2"/>
                </a:solidFill>
                <a:effectLst/>
                <a:latin typeface="Lucida Sans" panose="020B0602030504020204" pitchFamily="34" charset="0"/>
              </a:rPr>
              <a:t>Nuestra misión </a:t>
            </a:r>
            <a:r>
              <a:rPr lang="es-CL" sz="1400" i="0" noProof="0" dirty="0">
                <a:solidFill>
                  <a:schemeClr val="tx2"/>
                </a:solidFill>
                <a:effectLst/>
                <a:latin typeface="Lucida Sans" panose="020B0602030504020204" pitchFamily="34" charset="0"/>
              </a:rPr>
              <a:t>es promover el desarrollo competitivo y sostenible de la minería chilena</a:t>
            </a:r>
            <a:r>
              <a:rPr lang="es-CL" sz="1400" noProof="0" dirty="0">
                <a:solidFill>
                  <a:schemeClr val="tx2"/>
                </a:solidFill>
                <a:latin typeface="Lucida Sans" panose="020B0602030504020204" pitchFamily="34" charset="0"/>
              </a:rPr>
              <a:t>, contribuyendo así al bienestar del país.</a:t>
            </a:r>
            <a:endParaRPr lang="es-CL" sz="1400" noProof="0" dirty="0">
              <a:solidFill>
                <a:schemeClr val="tx2"/>
              </a:solidFill>
              <a:latin typeface="Lucida Sans" panose="020B06020305040202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376C5B-A746-B238-20D5-4135DC9776E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46469" y="4452401"/>
            <a:ext cx="565057" cy="6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6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446</Words>
  <Application>Microsoft Office PowerPoint</Application>
  <PresentationFormat>Panorámica</PresentationFormat>
  <Paragraphs>84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Lucida Sans</vt:lpstr>
      <vt:lpstr>Open Sans</vt:lpstr>
      <vt:lpstr>Open Sans 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Gaete</dc:creator>
  <cp:lastModifiedBy>Carlos Urenda</cp:lastModifiedBy>
  <cp:revision>20</cp:revision>
  <cp:lastPrinted>2025-07-25T17:18:12Z</cp:lastPrinted>
  <dcterms:created xsi:type="dcterms:W3CDTF">2025-05-06T21:33:56Z</dcterms:created>
  <dcterms:modified xsi:type="dcterms:W3CDTF">2025-07-29T20:27:45Z</dcterms:modified>
</cp:coreProperties>
</file>