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84" r:id="rId3"/>
    <p:sldMasterId id="2147483696" r:id="rId4"/>
    <p:sldMasterId id="2147483708" r:id="rId5"/>
    <p:sldMasterId id="2147483720" r:id="rId6"/>
  </p:sldMasterIdLst>
  <p:notesMasterIdLst>
    <p:notesMasterId r:id="rId17"/>
  </p:notesMasterIdLst>
  <p:sldIdLst>
    <p:sldId id="412" r:id="rId7"/>
    <p:sldId id="368" r:id="rId8"/>
    <p:sldId id="414" r:id="rId9"/>
    <p:sldId id="419" r:id="rId10"/>
    <p:sldId id="420" r:id="rId11"/>
    <p:sldId id="421" r:id="rId12"/>
    <p:sldId id="425" r:id="rId13"/>
    <p:sldId id="415" r:id="rId14"/>
    <p:sldId id="424" r:id="rId15"/>
    <p:sldId id="413" r:id="rId16"/>
  </p:sldIdLst>
  <p:sldSz cx="9144000" cy="6858000" type="screen4x3"/>
  <p:notesSz cx="7010400" cy="92964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818">
          <p15:clr>
            <a:srgbClr val="A4A3A4"/>
          </p15:clr>
        </p15:guide>
        <p15:guide id="2" orient="horz" pos="2180">
          <p15:clr>
            <a:srgbClr val="A4A3A4"/>
          </p15:clr>
        </p15:guide>
        <p15:guide id="3" pos="2865">
          <p15:clr>
            <a:srgbClr val="A4A3A4"/>
          </p15:clr>
        </p15:guide>
        <p15:guide id="4" pos="5452">
          <p15:clr>
            <a:srgbClr val="A4A3A4"/>
          </p15:clr>
        </p15:guide>
        <p15:guide id="5" pos="29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1C1C0"/>
    <a:srgbClr val="74438B"/>
    <a:srgbClr val="19778D"/>
    <a:srgbClr val="8470B7"/>
    <a:srgbClr val="87B1CB"/>
    <a:srgbClr val="83526C"/>
    <a:srgbClr val="51969D"/>
    <a:srgbClr val="436CBB"/>
    <a:srgbClr val="4A2B58"/>
    <a:srgbClr val="9567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294" autoAdjust="0"/>
    <p:restoredTop sz="95447" autoAdjust="0"/>
  </p:normalViewPr>
  <p:slideViewPr>
    <p:cSldViewPr>
      <p:cViewPr varScale="1">
        <p:scale>
          <a:sx n="67" d="100"/>
          <a:sy n="67" d="100"/>
        </p:scale>
        <p:origin x="-1608" y="-108"/>
      </p:cViewPr>
      <p:guideLst>
        <p:guide orient="horz" pos="818"/>
        <p:guide orient="horz" pos="2180"/>
        <p:guide pos="2865"/>
        <p:guide pos="5452"/>
        <p:guide pos="2949"/>
      </p:guideLst>
    </p:cSldViewPr>
  </p:slideViewPr>
  <p:notesTextViewPr>
    <p:cViewPr>
      <p:scale>
        <a:sx n="85" d="100"/>
        <a:sy n="85"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s>
</file>

<file path=ppt/charts/_rels/chart1.xml.rels><?xml version="1.0" encoding="UTF-8" standalone="yes"?>
<Relationships xmlns="http://schemas.openxmlformats.org/package/2006/relationships"><Relationship Id="rId1" Type="http://schemas.openxmlformats.org/officeDocument/2006/relationships/oleObject" Target="file:///\\Users\rodrigogomez\Dropbox%20(signumbox)\Carpeta%20del%20equipo%20signumbox\Clientes\Consejo%20Minero\Mineri&#769;a%20en%20Cifras\Planillas\Data%20Mineri&#769;a_v9%20(versio&#769;n%20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CL"/>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7.3039189066883906E-2"/>
          <c:y val="1.5686274509803901E-2"/>
          <c:w val="0.926960810933116"/>
          <c:h val="0.82632803252534603"/>
        </c:manualLayout>
      </c:layout>
      <c:lineChart>
        <c:grouping val="standard"/>
        <c:varyColors val="0"/>
        <c:ser>
          <c:idx val="2"/>
          <c:order val="0"/>
          <c:tx>
            <c:strRef>
              <c:f>Costos!$B$3</c:f>
              <c:strCache>
                <c:ptCount val="1"/>
                <c:pt idx="0">
                  <c:v>Chile</c:v>
                </c:pt>
              </c:strCache>
            </c:strRef>
          </c:tx>
          <c:spPr>
            <a:ln w="19050">
              <a:solidFill>
                <a:srgbClr val="660066"/>
              </a:solidFill>
            </a:ln>
          </c:spPr>
          <c:marker>
            <c:symbol val="diamond"/>
            <c:size val="6"/>
            <c:spPr>
              <a:solidFill>
                <a:srgbClr val="660066"/>
              </a:solidFill>
              <a:ln>
                <a:solidFill>
                  <a:srgbClr val="660066"/>
                </a:solidFill>
              </a:ln>
            </c:spPr>
          </c:marker>
          <c:dLbls>
            <c:dLbl>
              <c:idx val="4"/>
              <c:layout>
                <c:manualLayout>
                  <c:x val="-3.06124315491745E-2"/>
                  <c:y val="-3.02145131728494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3488-9745-901E-5618BFE6E9CC}"/>
                </c:ext>
                <c:ext xmlns:c15="http://schemas.microsoft.com/office/drawing/2012/chart" uri="{CE6537A1-D6FC-4f65-9D91-7224C49458BB}">
                  <c15:layout/>
                </c:ext>
              </c:extLst>
            </c:dLbl>
            <c:dLbl>
              <c:idx val="5"/>
              <c:layout>
                <c:manualLayout>
                  <c:x val="-3.3816653654245001E-2"/>
                  <c:y val="-4.0617634109130399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3488-9745-901E-5618BFE6E9CC}"/>
                </c:ext>
                <c:ext xmlns:c15="http://schemas.microsoft.com/office/drawing/2012/chart" uri="{CE6537A1-D6FC-4f65-9D91-7224C49458BB}">
                  <c15:layout/>
                </c:ext>
              </c:extLst>
            </c:dLbl>
            <c:dLbl>
              <c:idx val="6"/>
              <c:layout>
                <c:manualLayout>
                  <c:x val="-4.3429319969456398E-2"/>
                  <c:y val="-2.5012952704709001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3488-9745-901E-5618BFE6E9CC}"/>
                </c:ext>
                <c:ext xmlns:c15="http://schemas.microsoft.com/office/drawing/2012/chart" uri="{CE6537A1-D6FC-4f65-9D91-7224C49458BB}">
                  <c15:layout/>
                </c:ext>
              </c:extLst>
            </c:dLbl>
            <c:dLbl>
              <c:idx val="12"/>
              <c:layout>
                <c:manualLayout>
                  <c:x val="-3.06124315491745E-2"/>
                  <c:y val="-2.5012952704709102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3488-9745-901E-5618BFE6E9CC}"/>
                </c:ext>
                <c:ext xmlns:c15="http://schemas.microsoft.com/office/drawing/2012/chart" uri="{CE6537A1-D6FC-4f65-9D91-7224C49458BB}">
                  <c15:layout/>
                </c:ext>
              </c:extLst>
            </c:dLbl>
            <c:dLbl>
              <c:idx val="13"/>
              <c:layout>
                <c:manualLayout>
                  <c:x val="-1.3708267687779101E-2"/>
                  <c:y val="-2.5012952704709001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3488-9745-901E-5618BFE6E9CC}"/>
                </c:ex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b="1">
                    <a:solidFill>
                      <a:srgbClr val="0D0D0D"/>
                    </a:solidFill>
                  </a:defRPr>
                </a:pPr>
                <a:endParaRPr lang="es-CL"/>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Costos!$E$2:$R$2</c:f>
              <c:strCache>
                <c:ptCount val="14"/>
                <c:pt idx="0">
                  <c:v>2000 - 2005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strCache>
            </c:strRef>
          </c:cat>
          <c:val>
            <c:numRef>
              <c:f>Costos!$E$3:$R$3</c:f>
              <c:numCache>
                <c:formatCode>General</c:formatCode>
                <c:ptCount val="14"/>
                <c:pt idx="0" formatCode="#,##0.0">
                  <c:v>67.2</c:v>
                </c:pt>
                <c:pt idx="1">
                  <c:v>101</c:v>
                </c:pt>
                <c:pt idx="2">
                  <c:v>102.2</c:v>
                </c:pt>
                <c:pt idx="3">
                  <c:v>143.69999999999999</c:v>
                </c:pt>
                <c:pt idx="4">
                  <c:v>140.4</c:v>
                </c:pt>
                <c:pt idx="5">
                  <c:v>159.80000000000001</c:v>
                </c:pt>
                <c:pt idx="6">
                  <c:v>195.1</c:v>
                </c:pt>
                <c:pt idx="7">
                  <c:v>222.8</c:v>
                </c:pt>
                <c:pt idx="8">
                  <c:v>217.1</c:v>
                </c:pt>
                <c:pt idx="9">
                  <c:v>222</c:v>
                </c:pt>
                <c:pt idx="10">
                  <c:v>241.2</c:v>
                </c:pt>
                <c:pt idx="11">
                  <c:v>231.4</c:v>
                </c:pt>
                <c:pt idx="12">
                  <c:v>219.3</c:v>
                </c:pt>
                <c:pt idx="13">
                  <c:v>215.1</c:v>
                </c:pt>
              </c:numCache>
            </c:numRef>
          </c:val>
          <c:smooth val="0"/>
          <c:extLst xmlns:c16r2="http://schemas.microsoft.com/office/drawing/2015/06/chart">
            <c:ext xmlns:c16="http://schemas.microsoft.com/office/drawing/2014/chart" uri="{C3380CC4-5D6E-409C-BE32-E72D297353CC}">
              <c16:uniqueId val="{00000001-35A2-F447-AE4A-DDBF53E74E34}"/>
            </c:ext>
          </c:extLst>
        </c:ser>
        <c:ser>
          <c:idx val="3"/>
          <c:order val="1"/>
          <c:tx>
            <c:strRef>
              <c:f>Costos!$B$4</c:f>
              <c:strCache>
                <c:ptCount val="1"/>
                <c:pt idx="0">
                  <c:v>Resto del mundo</c:v>
                </c:pt>
              </c:strCache>
            </c:strRef>
          </c:tx>
          <c:spPr>
            <a:ln w="19050">
              <a:solidFill>
                <a:schemeClr val="accent3"/>
              </a:solidFill>
            </a:ln>
          </c:spPr>
          <c:marker>
            <c:symbol val="diamond"/>
            <c:size val="6"/>
            <c:spPr>
              <a:solidFill>
                <a:schemeClr val="accent3"/>
              </a:solidFill>
              <a:ln>
                <a:solidFill>
                  <a:schemeClr val="accent3"/>
                </a:solidFill>
              </a:ln>
            </c:spPr>
          </c:marker>
          <c:dLbls>
            <c:dLbl>
              <c:idx val="4"/>
              <c:layout>
                <c:manualLayout>
                  <c:x val="-3.2214542601709799E-2"/>
                  <c:y val="2.24121724706388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3488-9745-901E-5618BFE6E9CC}"/>
                </c:ext>
                <c:ext xmlns:c15="http://schemas.microsoft.com/office/drawing/2012/chart" uri="{CE6537A1-D6FC-4f65-9D91-7224C49458BB}">
                  <c15:layout/>
                </c:ext>
              </c:extLst>
            </c:dLbl>
            <c:dLbl>
              <c:idx val="5"/>
              <c:layout>
                <c:manualLayout>
                  <c:x val="-2.9010320496639298E-2"/>
                  <c:y val="2.5012952704709001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3488-9745-901E-5618BFE6E9CC}"/>
                </c:ext>
                <c:ext xmlns:c15="http://schemas.microsoft.com/office/drawing/2012/chart" uri="{CE6537A1-D6FC-4f65-9D91-7224C49458BB}">
                  <c15:layout/>
                </c:ext>
              </c:extLst>
            </c:dLbl>
            <c:dLbl>
              <c:idx val="6"/>
              <c:layout>
                <c:manualLayout>
                  <c:x val="-3.0612431549174601E-2"/>
                  <c:y val="2.24121724706388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3488-9745-901E-5618BFE6E9CC}"/>
                </c:ext>
                <c:ext xmlns:c15="http://schemas.microsoft.com/office/drawing/2012/chart" uri="{CE6537A1-D6FC-4f65-9D91-7224C49458BB}">
                  <c15:layout/>
                </c:ext>
              </c:extLst>
            </c:dLbl>
            <c:dLbl>
              <c:idx val="10"/>
              <c:layout>
                <c:manualLayout>
                  <c:x val="-3.0612431549174601E-2"/>
                  <c:y val="3.02145131728495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3488-9745-901E-5618BFE6E9CC}"/>
                </c:ext>
                <c:ext xmlns:c15="http://schemas.microsoft.com/office/drawing/2012/chart" uri="{CE6537A1-D6FC-4f65-9D91-7224C49458BB}">
                  <c15:layout/>
                </c:ext>
              </c:extLst>
            </c:dLbl>
            <c:dLbl>
              <c:idx val="12"/>
              <c:layout>
                <c:manualLayout>
                  <c:x val="-3.3816653654245001E-2"/>
                  <c:y val="3.2815293406919702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3488-9745-901E-5618BFE6E9CC}"/>
                </c:ext>
                <c:ext xmlns:c15="http://schemas.microsoft.com/office/drawing/2012/chart" uri="{CE6537A1-D6FC-4f65-9D91-7224C49458BB}">
                  <c15:layout/>
                </c:ext>
              </c:extLst>
            </c:dLbl>
            <c:dLbl>
              <c:idx val="13"/>
              <c:layout>
                <c:manualLayout>
                  <c:x val="-1.8514600845384799E-2"/>
                  <c:y val="3.5416073640989899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3488-9745-901E-5618BFE6E9CC}"/>
                </c:ext>
                <c:ext xmlns:c15="http://schemas.microsoft.com/office/drawing/2012/chart" uri="{CE6537A1-D6FC-4f65-9D91-7224C49458BB}">
                  <c15:layout/>
                </c:ext>
              </c:extLst>
            </c:dLbl>
            <c:spPr>
              <a:noFill/>
              <a:ln>
                <a:noFill/>
              </a:ln>
              <a:effectLst/>
            </c:spPr>
            <c:txPr>
              <a:bodyPr/>
              <a:lstStyle/>
              <a:p>
                <a:pPr>
                  <a:defRPr>
                    <a:solidFill>
                      <a:srgbClr val="0D0D0D"/>
                    </a:solidFill>
                  </a:defRPr>
                </a:pPr>
                <a:endParaRPr lang="es-CL"/>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Costos!$E$2:$R$2</c:f>
              <c:strCache>
                <c:ptCount val="14"/>
                <c:pt idx="0">
                  <c:v>2000 - 2005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strCache>
            </c:strRef>
          </c:cat>
          <c:val>
            <c:numRef>
              <c:f>Costos!$E$4:$R$4</c:f>
              <c:numCache>
                <c:formatCode>General</c:formatCode>
                <c:ptCount val="14"/>
                <c:pt idx="0" formatCode="#,##0.0">
                  <c:v>70.150000000000006</c:v>
                </c:pt>
                <c:pt idx="1">
                  <c:v>112.7</c:v>
                </c:pt>
                <c:pt idx="2">
                  <c:v>121.1</c:v>
                </c:pt>
                <c:pt idx="3">
                  <c:v>167.9</c:v>
                </c:pt>
                <c:pt idx="4">
                  <c:v>136.69999999999999</c:v>
                </c:pt>
                <c:pt idx="5">
                  <c:v>151.69999999999999</c:v>
                </c:pt>
                <c:pt idx="6">
                  <c:v>178.2</c:v>
                </c:pt>
                <c:pt idx="7">
                  <c:v>222.5</c:v>
                </c:pt>
                <c:pt idx="8">
                  <c:v>232.7</c:v>
                </c:pt>
                <c:pt idx="9">
                  <c:v>225.8</c:v>
                </c:pt>
                <c:pt idx="10">
                  <c:v>209.5</c:v>
                </c:pt>
                <c:pt idx="11">
                  <c:v>190.7</c:v>
                </c:pt>
                <c:pt idx="12">
                  <c:v>191.2</c:v>
                </c:pt>
                <c:pt idx="13">
                  <c:v>183.8</c:v>
                </c:pt>
              </c:numCache>
            </c:numRef>
          </c:val>
          <c:smooth val="0"/>
          <c:extLst xmlns:c16r2="http://schemas.microsoft.com/office/drawing/2015/06/chart">
            <c:ext xmlns:c16="http://schemas.microsoft.com/office/drawing/2014/chart" uri="{C3380CC4-5D6E-409C-BE32-E72D297353CC}">
              <c16:uniqueId val="{00000004-35A2-F447-AE4A-DDBF53E74E34}"/>
            </c:ext>
          </c:extLst>
        </c:ser>
        <c:dLbls>
          <c:showLegendKey val="0"/>
          <c:showVal val="1"/>
          <c:showCatName val="0"/>
          <c:showSerName val="0"/>
          <c:showPercent val="0"/>
          <c:showBubbleSize val="0"/>
        </c:dLbls>
        <c:marker val="1"/>
        <c:smooth val="0"/>
        <c:axId val="42465280"/>
        <c:axId val="150742720"/>
      </c:lineChart>
      <c:catAx>
        <c:axId val="42465280"/>
        <c:scaling>
          <c:orientation val="minMax"/>
        </c:scaling>
        <c:delete val="0"/>
        <c:axPos val="b"/>
        <c:numFmt formatCode="General" sourceLinked="1"/>
        <c:majorTickMark val="out"/>
        <c:minorTickMark val="none"/>
        <c:tickLblPos val="nextTo"/>
        <c:crossAx val="150742720"/>
        <c:crosses val="autoZero"/>
        <c:auto val="1"/>
        <c:lblAlgn val="ctr"/>
        <c:lblOffset val="100"/>
        <c:noMultiLvlLbl val="0"/>
      </c:catAx>
      <c:valAx>
        <c:axId val="150742720"/>
        <c:scaling>
          <c:orientation val="minMax"/>
        </c:scaling>
        <c:delete val="0"/>
        <c:axPos val="l"/>
        <c:numFmt formatCode="#,##0.0" sourceLinked="1"/>
        <c:majorTickMark val="out"/>
        <c:minorTickMark val="none"/>
        <c:tickLblPos val="nextTo"/>
        <c:crossAx val="42465280"/>
        <c:crosses val="autoZero"/>
        <c:crossBetween val="between"/>
      </c:valAx>
    </c:plotArea>
    <c:legend>
      <c:legendPos val="b"/>
      <c:layout>
        <c:manualLayout>
          <c:xMode val="edge"/>
          <c:yMode val="edge"/>
          <c:x val="0.370130953153607"/>
          <c:y val="0.91873748134424404"/>
          <c:w val="0.263554001538719"/>
          <c:h val="5.5097156065368399E-2"/>
        </c:manualLayout>
      </c:layout>
      <c:overlay val="0"/>
      <c:txPr>
        <a:bodyPr/>
        <a:lstStyle/>
        <a:p>
          <a:pPr>
            <a:defRPr sz="1000"/>
          </a:pPr>
          <a:endParaRPr lang="es-CL"/>
        </a:p>
      </c:txPr>
    </c:legend>
    <c:plotVisOnly val="1"/>
    <c:dispBlanksAs val="gap"/>
    <c:showDLblsOverMax val="0"/>
  </c:chart>
  <c:txPr>
    <a:bodyPr/>
    <a:lstStyle/>
    <a:p>
      <a:pPr>
        <a:defRPr sz="800"/>
      </a:pPr>
      <a:endParaRPr lang="es-CL"/>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s-ES"/>
          </a:p>
        </p:txBody>
      </p:sp>
      <p:sp>
        <p:nvSpPr>
          <p:cNvPr id="3" name="Marcador de fecha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D0A8D2E-CA85-F84E-94B3-5E440BC83C5E}" type="datetimeFigureOut">
              <a:rPr lang="es-ES" smtClean="0"/>
              <a:t>14/01/2020</a:t>
            </a:fld>
            <a:endParaRPr lang="es-ES"/>
          </a:p>
        </p:txBody>
      </p:sp>
      <p:sp>
        <p:nvSpPr>
          <p:cNvPr id="4" name="Marcador de imagen de diapositiva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s-ES"/>
          </a:p>
        </p:txBody>
      </p:sp>
      <p:sp>
        <p:nvSpPr>
          <p:cNvPr id="5" name="Marcador de notas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6" name="Marcador de pie de página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EA5D7D5-8BC8-684B-883E-7C7AC8EAB5CD}" type="slidenum">
              <a:rPr lang="es-ES" smtClean="0"/>
              <a:t>‹Nº›</a:t>
            </a:fld>
            <a:endParaRPr lang="es-ES"/>
          </a:p>
        </p:txBody>
      </p:sp>
    </p:spTree>
    <p:extLst>
      <p:ext uri="{BB962C8B-B14F-4D97-AF65-F5344CB8AC3E}">
        <p14:creationId xmlns:p14="http://schemas.microsoft.com/office/powerpoint/2010/main" val="94075563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8EA5D7D5-8BC8-684B-883E-7C7AC8EAB5CD}" type="slidenum">
              <a:rPr lang="es-ES" smtClean="0">
                <a:solidFill>
                  <a:prstClr val="black"/>
                </a:solidFill>
              </a:rPr>
              <a:pPr/>
              <a:t>5</a:t>
            </a:fld>
            <a:endParaRPr lang="es-ES">
              <a:solidFill>
                <a:prstClr val="black"/>
              </a:solidFill>
            </a:endParaRPr>
          </a:p>
        </p:txBody>
      </p:sp>
    </p:spTree>
    <p:extLst>
      <p:ext uri="{BB962C8B-B14F-4D97-AF65-F5344CB8AC3E}">
        <p14:creationId xmlns:p14="http://schemas.microsoft.com/office/powerpoint/2010/main" val="3974321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8EA5D7D5-8BC8-684B-883E-7C7AC8EAB5CD}" type="slidenum">
              <a:rPr lang="es-ES" smtClean="0">
                <a:solidFill>
                  <a:prstClr val="black"/>
                </a:solidFill>
              </a:rPr>
              <a:pPr/>
              <a:t>7</a:t>
            </a:fld>
            <a:endParaRPr lang="es-ES">
              <a:solidFill>
                <a:prstClr val="black"/>
              </a:solidFill>
            </a:endParaRPr>
          </a:p>
        </p:txBody>
      </p:sp>
    </p:spTree>
    <p:extLst>
      <p:ext uri="{BB962C8B-B14F-4D97-AF65-F5344CB8AC3E}">
        <p14:creationId xmlns:p14="http://schemas.microsoft.com/office/powerpoint/2010/main" val="916004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8EA5D7D5-8BC8-684B-883E-7C7AC8EAB5CD}" type="slidenum">
              <a:rPr lang="es-ES" smtClean="0"/>
              <a:t>10</a:t>
            </a:fld>
            <a:endParaRPr lang="es-ES"/>
          </a:p>
        </p:txBody>
      </p:sp>
    </p:spTree>
    <p:extLst>
      <p:ext uri="{BB962C8B-B14F-4D97-AF65-F5344CB8AC3E}">
        <p14:creationId xmlns:p14="http://schemas.microsoft.com/office/powerpoint/2010/main" val="2709666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925EFCE6-B31E-4AC2-BC43-81AB39AAFDCC}" type="datetime1">
              <a:rPr lang="es-ES" smtClean="0"/>
              <a:t>14/01/2020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5FDE483F-0E7A-45AC-95FF-169F4B4D8495}" type="slidenum">
              <a:rPr lang="es-CL" smtClean="0"/>
              <a:t>‹Nº›</a:t>
            </a:fld>
            <a:endParaRPr lang="es-CL"/>
          </a:p>
        </p:txBody>
      </p:sp>
    </p:spTree>
    <p:extLst>
      <p:ext uri="{BB962C8B-B14F-4D97-AF65-F5344CB8AC3E}">
        <p14:creationId xmlns:p14="http://schemas.microsoft.com/office/powerpoint/2010/main" val="3860437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D90ED2DB-4342-42C3-B117-AB73C492D6AF}" type="datetime1">
              <a:rPr lang="es-ES" smtClean="0"/>
              <a:t>14/01/2020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5FDE483F-0E7A-45AC-95FF-169F4B4D8495}" type="slidenum">
              <a:rPr lang="es-CL" smtClean="0"/>
              <a:t>‹Nº›</a:t>
            </a:fld>
            <a:endParaRPr lang="es-CL"/>
          </a:p>
        </p:txBody>
      </p:sp>
    </p:spTree>
    <p:extLst>
      <p:ext uri="{BB962C8B-B14F-4D97-AF65-F5344CB8AC3E}">
        <p14:creationId xmlns:p14="http://schemas.microsoft.com/office/powerpoint/2010/main" val="1007771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F426D220-BE16-480C-901C-24879A67BFE7}" type="datetime1">
              <a:rPr lang="es-ES" smtClean="0"/>
              <a:t>14/01/2020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5FDE483F-0E7A-45AC-95FF-169F4B4D8495}" type="slidenum">
              <a:rPr lang="es-CL" smtClean="0"/>
              <a:t>‹Nº›</a:t>
            </a:fld>
            <a:endParaRPr lang="es-CL"/>
          </a:p>
        </p:txBody>
      </p:sp>
    </p:spTree>
    <p:extLst>
      <p:ext uri="{BB962C8B-B14F-4D97-AF65-F5344CB8AC3E}">
        <p14:creationId xmlns:p14="http://schemas.microsoft.com/office/powerpoint/2010/main" val="1734641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2344C500-7A5C-4E86-AE38-23288A583217}" type="datetime1">
              <a:rPr lang="es-ES" smtClean="0">
                <a:solidFill>
                  <a:prstClr val="black">
                    <a:tint val="75000"/>
                  </a:prstClr>
                </a:solidFill>
                <a:latin typeface="Calibri"/>
              </a:rPr>
              <a:t>14/01/2020</a:t>
            </a:fld>
            <a:endParaRPr lang="es-ES">
              <a:solidFill>
                <a:prstClr val="black">
                  <a:tint val="75000"/>
                </a:prstClr>
              </a:solidFill>
              <a:latin typeface="Calibri"/>
            </a:endParaRPr>
          </a:p>
        </p:txBody>
      </p:sp>
      <p:sp>
        <p:nvSpPr>
          <p:cNvPr id="5" name="Marcador de pie de página 4"/>
          <p:cNvSpPr>
            <a:spLocks noGrp="1"/>
          </p:cNvSpPr>
          <p:nvPr>
            <p:ph type="ftr" sz="quarter" idx="11"/>
          </p:nvPr>
        </p:nvSpPr>
        <p:spPr/>
        <p:txBody>
          <a:bodyPr/>
          <a:lstStyle/>
          <a:p>
            <a:endParaRPr lang="es-ES">
              <a:solidFill>
                <a:prstClr val="black">
                  <a:tint val="75000"/>
                </a:prstClr>
              </a:solidFill>
              <a:latin typeface="Calibri"/>
            </a:endParaRPr>
          </a:p>
        </p:txBody>
      </p:sp>
      <p:sp>
        <p:nvSpPr>
          <p:cNvPr id="6" name="Marcador de número de diapositiva 5"/>
          <p:cNvSpPr>
            <a:spLocks noGrp="1"/>
          </p:cNvSpPr>
          <p:nvPr>
            <p:ph type="sldNum" sz="quarter" idx="12"/>
          </p:nvPr>
        </p:nvSpPr>
        <p:spPr/>
        <p:txBody>
          <a:bodyPr/>
          <a:lstStyle/>
          <a:p>
            <a:fld id="{633C5EFE-ABF2-384F-BD3C-B2C7BDDECA0F}" type="slidenum">
              <a:rPr lang="es-ES" smtClean="0">
                <a:solidFill>
                  <a:prstClr val="black">
                    <a:tint val="75000"/>
                  </a:prstClr>
                </a:solidFill>
                <a:latin typeface="Calibri"/>
              </a:rPr>
              <a:pPr/>
              <a:t>‹Nº›</a:t>
            </a:fld>
            <a:endParaRPr lang="es-ES">
              <a:solidFill>
                <a:prstClr val="black">
                  <a:tint val="75000"/>
                </a:prstClr>
              </a:solidFill>
              <a:latin typeface="Calibri"/>
            </a:endParaRPr>
          </a:p>
        </p:txBody>
      </p:sp>
    </p:spTree>
    <p:extLst>
      <p:ext uri="{BB962C8B-B14F-4D97-AF65-F5344CB8AC3E}">
        <p14:creationId xmlns:p14="http://schemas.microsoft.com/office/powerpoint/2010/main" val="16770599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ACB2EE15-DCA3-43D5-9CBF-71CD65B97D3B}" type="datetime1">
              <a:rPr lang="es-ES" smtClean="0">
                <a:solidFill>
                  <a:prstClr val="black">
                    <a:tint val="75000"/>
                  </a:prstClr>
                </a:solidFill>
                <a:latin typeface="Calibri"/>
              </a:rPr>
              <a:t>14/01/2020</a:t>
            </a:fld>
            <a:endParaRPr lang="es-ES">
              <a:solidFill>
                <a:prstClr val="black">
                  <a:tint val="75000"/>
                </a:prstClr>
              </a:solidFill>
              <a:latin typeface="Calibri"/>
            </a:endParaRPr>
          </a:p>
        </p:txBody>
      </p:sp>
      <p:sp>
        <p:nvSpPr>
          <p:cNvPr id="5" name="Marcador de pie de página 4"/>
          <p:cNvSpPr>
            <a:spLocks noGrp="1"/>
          </p:cNvSpPr>
          <p:nvPr>
            <p:ph type="ftr" sz="quarter" idx="11"/>
          </p:nvPr>
        </p:nvSpPr>
        <p:spPr/>
        <p:txBody>
          <a:bodyPr/>
          <a:lstStyle/>
          <a:p>
            <a:endParaRPr lang="es-ES">
              <a:solidFill>
                <a:prstClr val="black">
                  <a:tint val="75000"/>
                </a:prstClr>
              </a:solidFill>
              <a:latin typeface="Calibri"/>
            </a:endParaRPr>
          </a:p>
        </p:txBody>
      </p:sp>
      <p:sp>
        <p:nvSpPr>
          <p:cNvPr id="6" name="Marcador de número de diapositiva 5"/>
          <p:cNvSpPr>
            <a:spLocks noGrp="1"/>
          </p:cNvSpPr>
          <p:nvPr>
            <p:ph type="sldNum" sz="quarter" idx="12"/>
          </p:nvPr>
        </p:nvSpPr>
        <p:spPr/>
        <p:txBody>
          <a:bodyPr/>
          <a:lstStyle/>
          <a:p>
            <a:fld id="{633C5EFE-ABF2-384F-BD3C-B2C7BDDECA0F}" type="slidenum">
              <a:rPr lang="es-ES" smtClean="0">
                <a:solidFill>
                  <a:prstClr val="black">
                    <a:tint val="75000"/>
                  </a:prstClr>
                </a:solidFill>
                <a:latin typeface="Calibri"/>
              </a:rPr>
              <a:pPr/>
              <a:t>‹Nº›</a:t>
            </a:fld>
            <a:endParaRPr lang="es-ES">
              <a:solidFill>
                <a:prstClr val="black">
                  <a:tint val="75000"/>
                </a:prstClr>
              </a:solidFill>
              <a:latin typeface="Calibri"/>
            </a:endParaRPr>
          </a:p>
        </p:txBody>
      </p:sp>
    </p:spTree>
    <p:extLst>
      <p:ext uri="{BB962C8B-B14F-4D97-AF65-F5344CB8AC3E}">
        <p14:creationId xmlns:p14="http://schemas.microsoft.com/office/powerpoint/2010/main" val="28463082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C35C257B-7A34-4BD0-91EF-A142A427E98A}" type="datetime1">
              <a:rPr lang="es-ES" smtClean="0">
                <a:solidFill>
                  <a:prstClr val="black">
                    <a:tint val="75000"/>
                  </a:prstClr>
                </a:solidFill>
                <a:latin typeface="Calibri"/>
              </a:rPr>
              <a:t>14/01/2020</a:t>
            </a:fld>
            <a:endParaRPr lang="es-ES">
              <a:solidFill>
                <a:prstClr val="black">
                  <a:tint val="75000"/>
                </a:prstClr>
              </a:solidFill>
              <a:latin typeface="Calibri"/>
            </a:endParaRPr>
          </a:p>
        </p:txBody>
      </p:sp>
      <p:sp>
        <p:nvSpPr>
          <p:cNvPr id="5" name="Marcador de pie de página 4"/>
          <p:cNvSpPr>
            <a:spLocks noGrp="1"/>
          </p:cNvSpPr>
          <p:nvPr>
            <p:ph type="ftr" sz="quarter" idx="11"/>
          </p:nvPr>
        </p:nvSpPr>
        <p:spPr/>
        <p:txBody>
          <a:bodyPr/>
          <a:lstStyle/>
          <a:p>
            <a:endParaRPr lang="es-ES">
              <a:solidFill>
                <a:prstClr val="black">
                  <a:tint val="75000"/>
                </a:prstClr>
              </a:solidFill>
              <a:latin typeface="Calibri"/>
            </a:endParaRPr>
          </a:p>
        </p:txBody>
      </p:sp>
      <p:sp>
        <p:nvSpPr>
          <p:cNvPr id="6" name="Marcador de número de diapositiva 5"/>
          <p:cNvSpPr>
            <a:spLocks noGrp="1"/>
          </p:cNvSpPr>
          <p:nvPr>
            <p:ph type="sldNum" sz="quarter" idx="12"/>
          </p:nvPr>
        </p:nvSpPr>
        <p:spPr/>
        <p:txBody>
          <a:bodyPr/>
          <a:lstStyle/>
          <a:p>
            <a:fld id="{633C5EFE-ABF2-384F-BD3C-B2C7BDDECA0F}" type="slidenum">
              <a:rPr lang="es-ES" smtClean="0">
                <a:solidFill>
                  <a:prstClr val="black">
                    <a:tint val="75000"/>
                  </a:prstClr>
                </a:solidFill>
                <a:latin typeface="Calibri"/>
              </a:rPr>
              <a:pPr/>
              <a:t>‹Nº›</a:t>
            </a:fld>
            <a:endParaRPr lang="es-ES">
              <a:solidFill>
                <a:prstClr val="black">
                  <a:tint val="75000"/>
                </a:prstClr>
              </a:solidFill>
              <a:latin typeface="Calibri"/>
            </a:endParaRPr>
          </a:p>
        </p:txBody>
      </p:sp>
    </p:spTree>
    <p:extLst>
      <p:ext uri="{BB962C8B-B14F-4D97-AF65-F5344CB8AC3E}">
        <p14:creationId xmlns:p14="http://schemas.microsoft.com/office/powerpoint/2010/main" val="34702761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7745B79A-D189-4AA4-A7BC-79E390267CA4}" type="datetime1">
              <a:rPr lang="es-ES" smtClean="0">
                <a:solidFill>
                  <a:prstClr val="black">
                    <a:tint val="75000"/>
                  </a:prstClr>
                </a:solidFill>
                <a:latin typeface="Calibri"/>
              </a:rPr>
              <a:t>14/01/2020</a:t>
            </a:fld>
            <a:endParaRPr lang="es-ES">
              <a:solidFill>
                <a:prstClr val="black">
                  <a:tint val="75000"/>
                </a:prstClr>
              </a:solidFill>
              <a:latin typeface="Calibri"/>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latin typeface="Calibri"/>
            </a:endParaRPr>
          </a:p>
        </p:txBody>
      </p:sp>
      <p:sp>
        <p:nvSpPr>
          <p:cNvPr id="7" name="Marcador de número de diapositiva 6"/>
          <p:cNvSpPr>
            <a:spLocks noGrp="1"/>
          </p:cNvSpPr>
          <p:nvPr>
            <p:ph type="sldNum" sz="quarter" idx="12"/>
          </p:nvPr>
        </p:nvSpPr>
        <p:spPr/>
        <p:txBody>
          <a:bodyPr/>
          <a:lstStyle/>
          <a:p>
            <a:fld id="{633C5EFE-ABF2-384F-BD3C-B2C7BDDECA0F}" type="slidenum">
              <a:rPr lang="es-ES" smtClean="0">
                <a:solidFill>
                  <a:prstClr val="black">
                    <a:tint val="75000"/>
                  </a:prstClr>
                </a:solidFill>
                <a:latin typeface="Calibri"/>
              </a:rPr>
              <a:pPr/>
              <a:t>‹Nº›</a:t>
            </a:fld>
            <a:endParaRPr lang="es-ES">
              <a:solidFill>
                <a:prstClr val="black">
                  <a:tint val="75000"/>
                </a:prstClr>
              </a:solidFill>
              <a:latin typeface="Calibri"/>
            </a:endParaRPr>
          </a:p>
        </p:txBody>
      </p:sp>
    </p:spTree>
    <p:extLst>
      <p:ext uri="{BB962C8B-B14F-4D97-AF65-F5344CB8AC3E}">
        <p14:creationId xmlns:p14="http://schemas.microsoft.com/office/powerpoint/2010/main" val="25461794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569E00BE-7A24-4C8C-BC3D-384CA1F1D92D}" type="datetime1">
              <a:rPr lang="es-ES" smtClean="0">
                <a:solidFill>
                  <a:prstClr val="black">
                    <a:tint val="75000"/>
                  </a:prstClr>
                </a:solidFill>
                <a:latin typeface="Calibri"/>
              </a:rPr>
              <a:t>14/01/2020</a:t>
            </a:fld>
            <a:endParaRPr lang="es-ES">
              <a:solidFill>
                <a:prstClr val="black">
                  <a:tint val="75000"/>
                </a:prstClr>
              </a:solidFill>
              <a:latin typeface="Calibri"/>
            </a:endParaRPr>
          </a:p>
        </p:txBody>
      </p:sp>
      <p:sp>
        <p:nvSpPr>
          <p:cNvPr id="8" name="Marcador de pie de página 7"/>
          <p:cNvSpPr>
            <a:spLocks noGrp="1"/>
          </p:cNvSpPr>
          <p:nvPr>
            <p:ph type="ftr" sz="quarter" idx="11"/>
          </p:nvPr>
        </p:nvSpPr>
        <p:spPr/>
        <p:txBody>
          <a:bodyPr/>
          <a:lstStyle/>
          <a:p>
            <a:endParaRPr lang="es-ES">
              <a:solidFill>
                <a:prstClr val="black">
                  <a:tint val="75000"/>
                </a:prstClr>
              </a:solidFill>
              <a:latin typeface="Calibri"/>
            </a:endParaRPr>
          </a:p>
        </p:txBody>
      </p:sp>
      <p:sp>
        <p:nvSpPr>
          <p:cNvPr id="9" name="Marcador de número de diapositiva 8"/>
          <p:cNvSpPr>
            <a:spLocks noGrp="1"/>
          </p:cNvSpPr>
          <p:nvPr>
            <p:ph type="sldNum" sz="quarter" idx="12"/>
          </p:nvPr>
        </p:nvSpPr>
        <p:spPr/>
        <p:txBody>
          <a:bodyPr/>
          <a:lstStyle/>
          <a:p>
            <a:fld id="{633C5EFE-ABF2-384F-BD3C-B2C7BDDECA0F}" type="slidenum">
              <a:rPr lang="es-ES" smtClean="0">
                <a:solidFill>
                  <a:prstClr val="black">
                    <a:tint val="75000"/>
                  </a:prstClr>
                </a:solidFill>
                <a:latin typeface="Calibri"/>
              </a:rPr>
              <a:pPr/>
              <a:t>‹Nº›</a:t>
            </a:fld>
            <a:endParaRPr lang="es-ES">
              <a:solidFill>
                <a:prstClr val="black">
                  <a:tint val="75000"/>
                </a:prstClr>
              </a:solidFill>
              <a:latin typeface="Calibri"/>
            </a:endParaRPr>
          </a:p>
        </p:txBody>
      </p:sp>
    </p:spTree>
    <p:extLst>
      <p:ext uri="{BB962C8B-B14F-4D97-AF65-F5344CB8AC3E}">
        <p14:creationId xmlns:p14="http://schemas.microsoft.com/office/powerpoint/2010/main" val="7188129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DC50AD82-0AD8-49F4-A84C-8E73932CCD8A}" type="datetime1">
              <a:rPr lang="es-ES" smtClean="0">
                <a:solidFill>
                  <a:prstClr val="black">
                    <a:tint val="75000"/>
                  </a:prstClr>
                </a:solidFill>
                <a:latin typeface="Calibri"/>
              </a:rPr>
              <a:t>14/01/2020</a:t>
            </a:fld>
            <a:endParaRPr lang="es-ES">
              <a:solidFill>
                <a:prstClr val="black">
                  <a:tint val="75000"/>
                </a:prstClr>
              </a:solidFill>
              <a:latin typeface="Calibri"/>
            </a:endParaRPr>
          </a:p>
        </p:txBody>
      </p:sp>
      <p:sp>
        <p:nvSpPr>
          <p:cNvPr id="4" name="Marcador de pie de página 3"/>
          <p:cNvSpPr>
            <a:spLocks noGrp="1"/>
          </p:cNvSpPr>
          <p:nvPr>
            <p:ph type="ftr" sz="quarter" idx="11"/>
          </p:nvPr>
        </p:nvSpPr>
        <p:spPr/>
        <p:txBody>
          <a:bodyPr/>
          <a:lstStyle/>
          <a:p>
            <a:endParaRPr lang="es-ES">
              <a:solidFill>
                <a:prstClr val="black">
                  <a:tint val="75000"/>
                </a:prstClr>
              </a:solidFill>
              <a:latin typeface="Calibri"/>
            </a:endParaRPr>
          </a:p>
        </p:txBody>
      </p:sp>
      <p:sp>
        <p:nvSpPr>
          <p:cNvPr id="5" name="Marcador de número de diapositiva 4"/>
          <p:cNvSpPr>
            <a:spLocks noGrp="1"/>
          </p:cNvSpPr>
          <p:nvPr>
            <p:ph type="sldNum" sz="quarter" idx="12"/>
          </p:nvPr>
        </p:nvSpPr>
        <p:spPr/>
        <p:txBody>
          <a:bodyPr/>
          <a:lstStyle/>
          <a:p>
            <a:fld id="{633C5EFE-ABF2-384F-BD3C-B2C7BDDECA0F}" type="slidenum">
              <a:rPr lang="es-ES" smtClean="0">
                <a:solidFill>
                  <a:prstClr val="black">
                    <a:tint val="75000"/>
                  </a:prstClr>
                </a:solidFill>
                <a:latin typeface="Calibri"/>
              </a:rPr>
              <a:pPr/>
              <a:t>‹Nº›</a:t>
            </a:fld>
            <a:endParaRPr lang="es-ES">
              <a:solidFill>
                <a:prstClr val="black">
                  <a:tint val="75000"/>
                </a:prstClr>
              </a:solidFill>
              <a:latin typeface="Calibri"/>
            </a:endParaRPr>
          </a:p>
        </p:txBody>
      </p:sp>
    </p:spTree>
    <p:extLst>
      <p:ext uri="{BB962C8B-B14F-4D97-AF65-F5344CB8AC3E}">
        <p14:creationId xmlns:p14="http://schemas.microsoft.com/office/powerpoint/2010/main" val="19880045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0C3B09B-0F89-4B90-B9EC-B23EA912AC92}" type="datetime1">
              <a:rPr lang="es-ES" smtClean="0">
                <a:solidFill>
                  <a:prstClr val="black">
                    <a:tint val="75000"/>
                  </a:prstClr>
                </a:solidFill>
                <a:latin typeface="Calibri"/>
              </a:rPr>
              <a:t>14/01/2020</a:t>
            </a:fld>
            <a:endParaRPr lang="es-ES">
              <a:solidFill>
                <a:prstClr val="black">
                  <a:tint val="75000"/>
                </a:prstClr>
              </a:solidFill>
              <a:latin typeface="Calibri"/>
            </a:endParaRPr>
          </a:p>
        </p:txBody>
      </p:sp>
      <p:sp>
        <p:nvSpPr>
          <p:cNvPr id="3" name="Marcador de pie de página 2"/>
          <p:cNvSpPr>
            <a:spLocks noGrp="1"/>
          </p:cNvSpPr>
          <p:nvPr>
            <p:ph type="ftr" sz="quarter" idx="11"/>
          </p:nvPr>
        </p:nvSpPr>
        <p:spPr/>
        <p:txBody>
          <a:bodyPr/>
          <a:lstStyle/>
          <a:p>
            <a:endParaRPr lang="es-ES">
              <a:solidFill>
                <a:prstClr val="black">
                  <a:tint val="75000"/>
                </a:prstClr>
              </a:solidFill>
              <a:latin typeface="Calibri"/>
            </a:endParaRPr>
          </a:p>
        </p:txBody>
      </p:sp>
      <p:sp>
        <p:nvSpPr>
          <p:cNvPr id="4" name="Marcador de número de diapositiva 3"/>
          <p:cNvSpPr>
            <a:spLocks noGrp="1"/>
          </p:cNvSpPr>
          <p:nvPr>
            <p:ph type="sldNum" sz="quarter" idx="12"/>
          </p:nvPr>
        </p:nvSpPr>
        <p:spPr/>
        <p:txBody>
          <a:bodyPr/>
          <a:lstStyle/>
          <a:p>
            <a:fld id="{633C5EFE-ABF2-384F-BD3C-B2C7BDDECA0F}" type="slidenum">
              <a:rPr lang="es-ES" smtClean="0">
                <a:solidFill>
                  <a:prstClr val="black">
                    <a:tint val="75000"/>
                  </a:prstClr>
                </a:solidFill>
                <a:latin typeface="Calibri"/>
              </a:rPr>
              <a:pPr/>
              <a:t>‹Nº›</a:t>
            </a:fld>
            <a:endParaRPr lang="es-ES">
              <a:solidFill>
                <a:prstClr val="black">
                  <a:tint val="75000"/>
                </a:prstClr>
              </a:solidFill>
              <a:latin typeface="Calibri"/>
            </a:endParaRPr>
          </a:p>
        </p:txBody>
      </p:sp>
    </p:spTree>
    <p:extLst>
      <p:ext uri="{BB962C8B-B14F-4D97-AF65-F5344CB8AC3E}">
        <p14:creationId xmlns:p14="http://schemas.microsoft.com/office/powerpoint/2010/main" val="23167148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FF2D3167-42CE-49A8-8462-B979924B8AEC}" type="datetime1">
              <a:rPr lang="es-ES" smtClean="0">
                <a:solidFill>
                  <a:prstClr val="black">
                    <a:tint val="75000"/>
                  </a:prstClr>
                </a:solidFill>
                <a:latin typeface="Calibri"/>
              </a:rPr>
              <a:t>14/01/2020</a:t>
            </a:fld>
            <a:endParaRPr lang="es-ES">
              <a:solidFill>
                <a:prstClr val="black">
                  <a:tint val="75000"/>
                </a:prstClr>
              </a:solidFill>
              <a:latin typeface="Calibri"/>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latin typeface="Calibri"/>
            </a:endParaRPr>
          </a:p>
        </p:txBody>
      </p:sp>
      <p:sp>
        <p:nvSpPr>
          <p:cNvPr id="7" name="Marcador de número de diapositiva 6"/>
          <p:cNvSpPr>
            <a:spLocks noGrp="1"/>
          </p:cNvSpPr>
          <p:nvPr>
            <p:ph type="sldNum" sz="quarter" idx="12"/>
          </p:nvPr>
        </p:nvSpPr>
        <p:spPr/>
        <p:txBody>
          <a:bodyPr/>
          <a:lstStyle/>
          <a:p>
            <a:fld id="{633C5EFE-ABF2-384F-BD3C-B2C7BDDECA0F}" type="slidenum">
              <a:rPr lang="es-ES" smtClean="0">
                <a:solidFill>
                  <a:prstClr val="black">
                    <a:tint val="75000"/>
                  </a:prstClr>
                </a:solidFill>
                <a:latin typeface="Calibri"/>
              </a:rPr>
              <a:pPr/>
              <a:t>‹Nº›</a:t>
            </a:fld>
            <a:endParaRPr lang="es-ES">
              <a:solidFill>
                <a:prstClr val="black">
                  <a:tint val="75000"/>
                </a:prstClr>
              </a:solidFill>
              <a:latin typeface="Calibri"/>
            </a:endParaRPr>
          </a:p>
        </p:txBody>
      </p:sp>
    </p:spTree>
    <p:extLst>
      <p:ext uri="{BB962C8B-B14F-4D97-AF65-F5344CB8AC3E}">
        <p14:creationId xmlns:p14="http://schemas.microsoft.com/office/powerpoint/2010/main" val="3364771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6760BA17-710F-425F-B134-C6561D1EFB40}" type="datetime1">
              <a:rPr lang="es-ES" smtClean="0"/>
              <a:t>14/01/2020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5FDE483F-0E7A-45AC-95FF-169F4B4D8495}" type="slidenum">
              <a:rPr lang="es-CL" smtClean="0"/>
              <a:t>‹Nº›</a:t>
            </a:fld>
            <a:endParaRPr lang="es-CL"/>
          </a:p>
        </p:txBody>
      </p:sp>
    </p:spTree>
    <p:extLst>
      <p:ext uri="{BB962C8B-B14F-4D97-AF65-F5344CB8AC3E}">
        <p14:creationId xmlns:p14="http://schemas.microsoft.com/office/powerpoint/2010/main" val="26914813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54C93F5C-5F6A-4D1A-8AA2-AF66D78BD547}" type="datetime1">
              <a:rPr lang="es-ES" smtClean="0">
                <a:solidFill>
                  <a:prstClr val="black">
                    <a:tint val="75000"/>
                  </a:prstClr>
                </a:solidFill>
                <a:latin typeface="Calibri"/>
              </a:rPr>
              <a:t>14/01/2020</a:t>
            </a:fld>
            <a:endParaRPr lang="es-ES">
              <a:solidFill>
                <a:prstClr val="black">
                  <a:tint val="75000"/>
                </a:prstClr>
              </a:solidFill>
              <a:latin typeface="Calibri"/>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latin typeface="Calibri"/>
            </a:endParaRPr>
          </a:p>
        </p:txBody>
      </p:sp>
      <p:sp>
        <p:nvSpPr>
          <p:cNvPr id="7" name="Marcador de número de diapositiva 6"/>
          <p:cNvSpPr>
            <a:spLocks noGrp="1"/>
          </p:cNvSpPr>
          <p:nvPr>
            <p:ph type="sldNum" sz="quarter" idx="12"/>
          </p:nvPr>
        </p:nvSpPr>
        <p:spPr/>
        <p:txBody>
          <a:bodyPr/>
          <a:lstStyle/>
          <a:p>
            <a:fld id="{633C5EFE-ABF2-384F-BD3C-B2C7BDDECA0F}" type="slidenum">
              <a:rPr lang="es-ES" smtClean="0">
                <a:solidFill>
                  <a:prstClr val="black">
                    <a:tint val="75000"/>
                  </a:prstClr>
                </a:solidFill>
                <a:latin typeface="Calibri"/>
              </a:rPr>
              <a:pPr/>
              <a:t>‹Nº›</a:t>
            </a:fld>
            <a:endParaRPr lang="es-ES">
              <a:solidFill>
                <a:prstClr val="black">
                  <a:tint val="75000"/>
                </a:prstClr>
              </a:solidFill>
              <a:latin typeface="Calibri"/>
            </a:endParaRPr>
          </a:p>
        </p:txBody>
      </p:sp>
    </p:spTree>
    <p:extLst>
      <p:ext uri="{BB962C8B-B14F-4D97-AF65-F5344CB8AC3E}">
        <p14:creationId xmlns:p14="http://schemas.microsoft.com/office/powerpoint/2010/main" val="17661428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4CF0145B-CE9F-4303-8A10-3CD836B1BEBD}" type="datetime1">
              <a:rPr lang="es-ES" smtClean="0">
                <a:solidFill>
                  <a:prstClr val="black">
                    <a:tint val="75000"/>
                  </a:prstClr>
                </a:solidFill>
                <a:latin typeface="Calibri"/>
              </a:rPr>
              <a:t>14/01/2020</a:t>
            </a:fld>
            <a:endParaRPr lang="es-ES">
              <a:solidFill>
                <a:prstClr val="black">
                  <a:tint val="75000"/>
                </a:prstClr>
              </a:solidFill>
              <a:latin typeface="Calibri"/>
            </a:endParaRPr>
          </a:p>
        </p:txBody>
      </p:sp>
      <p:sp>
        <p:nvSpPr>
          <p:cNvPr id="5" name="Marcador de pie de página 4"/>
          <p:cNvSpPr>
            <a:spLocks noGrp="1"/>
          </p:cNvSpPr>
          <p:nvPr>
            <p:ph type="ftr" sz="quarter" idx="11"/>
          </p:nvPr>
        </p:nvSpPr>
        <p:spPr/>
        <p:txBody>
          <a:bodyPr/>
          <a:lstStyle/>
          <a:p>
            <a:endParaRPr lang="es-ES">
              <a:solidFill>
                <a:prstClr val="black">
                  <a:tint val="75000"/>
                </a:prstClr>
              </a:solidFill>
              <a:latin typeface="Calibri"/>
            </a:endParaRPr>
          </a:p>
        </p:txBody>
      </p:sp>
      <p:sp>
        <p:nvSpPr>
          <p:cNvPr id="6" name="Marcador de número de diapositiva 5"/>
          <p:cNvSpPr>
            <a:spLocks noGrp="1"/>
          </p:cNvSpPr>
          <p:nvPr>
            <p:ph type="sldNum" sz="quarter" idx="12"/>
          </p:nvPr>
        </p:nvSpPr>
        <p:spPr/>
        <p:txBody>
          <a:bodyPr/>
          <a:lstStyle/>
          <a:p>
            <a:fld id="{633C5EFE-ABF2-384F-BD3C-B2C7BDDECA0F}" type="slidenum">
              <a:rPr lang="es-ES" smtClean="0">
                <a:solidFill>
                  <a:prstClr val="black">
                    <a:tint val="75000"/>
                  </a:prstClr>
                </a:solidFill>
                <a:latin typeface="Calibri"/>
              </a:rPr>
              <a:pPr/>
              <a:t>‹Nº›</a:t>
            </a:fld>
            <a:endParaRPr lang="es-ES">
              <a:solidFill>
                <a:prstClr val="black">
                  <a:tint val="75000"/>
                </a:prstClr>
              </a:solidFill>
              <a:latin typeface="Calibri"/>
            </a:endParaRPr>
          </a:p>
        </p:txBody>
      </p:sp>
    </p:spTree>
    <p:extLst>
      <p:ext uri="{BB962C8B-B14F-4D97-AF65-F5344CB8AC3E}">
        <p14:creationId xmlns:p14="http://schemas.microsoft.com/office/powerpoint/2010/main" val="13543396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1115123D-81B4-4FE5-A577-4AB1D8DED4B3}" type="datetime1">
              <a:rPr lang="es-ES" smtClean="0">
                <a:solidFill>
                  <a:prstClr val="black">
                    <a:tint val="75000"/>
                  </a:prstClr>
                </a:solidFill>
                <a:latin typeface="Calibri"/>
              </a:rPr>
              <a:t>14/01/2020</a:t>
            </a:fld>
            <a:endParaRPr lang="es-ES">
              <a:solidFill>
                <a:prstClr val="black">
                  <a:tint val="75000"/>
                </a:prstClr>
              </a:solidFill>
              <a:latin typeface="Calibri"/>
            </a:endParaRPr>
          </a:p>
        </p:txBody>
      </p:sp>
      <p:sp>
        <p:nvSpPr>
          <p:cNvPr id="5" name="Marcador de pie de página 4"/>
          <p:cNvSpPr>
            <a:spLocks noGrp="1"/>
          </p:cNvSpPr>
          <p:nvPr>
            <p:ph type="ftr" sz="quarter" idx="11"/>
          </p:nvPr>
        </p:nvSpPr>
        <p:spPr/>
        <p:txBody>
          <a:bodyPr/>
          <a:lstStyle/>
          <a:p>
            <a:endParaRPr lang="es-ES">
              <a:solidFill>
                <a:prstClr val="black">
                  <a:tint val="75000"/>
                </a:prstClr>
              </a:solidFill>
              <a:latin typeface="Calibri"/>
            </a:endParaRPr>
          </a:p>
        </p:txBody>
      </p:sp>
      <p:sp>
        <p:nvSpPr>
          <p:cNvPr id="6" name="Marcador de número de diapositiva 5"/>
          <p:cNvSpPr>
            <a:spLocks noGrp="1"/>
          </p:cNvSpPr>
          <p:nvPr>
            <p:ph type="sldNum" sz="quarter" idx="12"/>
          </p:nvPr>
        </p:nvSpPr>
        <p:spPr/>
        <p:txBody>
          <a:bodyPr/>
          <a:lstStyle/>
          <a:p>
            <a:fld id="{633C5EFE-ABF2-384F-BD3C-B2C7BDDECA0F}" type="slidenum">
              <a:rPr lang="es-ES" smtClean="0">
                <a:solidFill>
                  <a:prstClr val="black">
                    <a:tint val="75000"/>
                  </a:prstClr>
                </a:solidFill>
                <a:latin typeface="Calibri"/>
              </a:rPr>
              <a:pPr/>
              <a:t>‹Nº›</a:t>
            </a:fld>
            <a:endParaRPr lang="es-ES">
              <a:solidFill>
                <a:prstClr val="black">
                  <a:tint val="75000"/>
                </a:prstClr>
              </a:solidFill>
              <a:latin typeface="Calibri"/>
            </a:endParaRPr>
          </a:p>
        </p:txBody>
      </p:sp>
    </p:spTree>
    <p:extLst>
      <p:ext uri="{BB962C8B-B14F-4D97-AF65-F5344CB8AC3E}">
        <p14:creationId xmlns:p14="http://schemas.microsoft.com/office/powerpoint/2010/main" val="30455354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85D0A5C9-7710-42D1-9AC9-9A8F1A164FB9}" type="datetime1">
              <a:rPr lang="es-ES" smtClean="0">
                <a:solidFill>
                  <a:prstClr val="black">
                    <a:tint val="75000"/>
                  </a:prstClr>
                </a:solidFill>
                <a:latin typeface="Calibri"/>
              </a:rPr>
              <a:t>14/01/2020</a:t>
            </a:fld>
            <a:endParaRPr lang="es-CL">
              <a:solidFill>
                <a:prstClr val="black">
                  <a:tint val="75000"/>
                </a:prstClr>
              </a:solidFill>
              <a:latin typeface="Calibri"/>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latin typeface="Calibri"/>
            </a:endParaRPr>
          </a:p>
        </p:txBody>
      </p:sp>
      <p:sp>
        <p:nvSpPr>
          <p:cNvPr id="6" name="5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latin typeface="Calibri"/>
              </a:rPr>
              <a:pPr/>
              <a:t>‹Nº›</a:t>
            </a:fld>
            <a:endParaRPr lang="es-CL">
              <a:solidFill>
                <a:prstClr val="black">
                  <a:tint val="75000"/>
                </a:prstClr>
              </a:solidFill>
              <a:latin typeface="Calibri"/>
            </a:endParaRPr>
          </a:p>
        </p:txBody>
      </p:sp>
    </p:spTree>
    <p:extLst>
      <p:ext uri="{BB962C8B-B14F-4D97-AF65-F5344CB8AC3E}">
        <p14:creationId xmlns:p14="http://schemas.microsoft.com/office/powerpoint/2010/main" val="15637023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A4476C21-728D-4BC3-8728-4EB2C50FEAEE}" type="datetime1">
              <a:rPr lang="es-ES" smtClean="0">
                <a:solidFill>
                  <a:prstClr val="black">
                    <a:tint val="75000"/>
                  </a:prstClr>
                </a:solidFill>
                <a:latin typeface="Calibri"/>
              </a:rPr>
              <a:t>14/01/2020</a:t>
            </a:fld>
            <a:endParaRPr lang="es-CL">
              <a:solidFill>
                <a:prstClr val="black">
                  <a:tint val="75000"/>
                </a:prstClr>
              </a:solidFill>
              <a:latin typeface="Calibri"/>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latin typeface="Calibri"/>
            </a:endParaRPr>
          </a:p>
        </p:txBody>
      </p:sp>
      <p:sp>
        <p:nvSpPr>
          <p:cNvPr id="6" name="5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latin typeface="Calibri"/>
              </a:rPr>
              <a:pPr/>
              <a:t>‹Nº›</a:t>
            </a:fld>
            <a:endParaRPr lang="es-CL">
              <a:solidFill>
                <a:prstClr val="black">
                  <a:tint val="75000"/>
                </a:prstClr>
              </a:solidFill>
              <a:latin typeface="Calibri"/>
            </a:endParaRPr>
          </a:p>
        </p:txBody>
      </p:sp>
    </p:spTree>
    <p:extLst>
      <p:ext uri="{BB962C8B-B14F-4D97-AF65-F5344CB8AC3E}">
        <p14:creationId xmlns:p14="http://schemas.microsoft.com/office/powerpoint/2010/main" val="33443899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5BABC6C-EE83-47D7-80D8-0554DBE3B570}" type="datetime1">
              <a:rPr lang="es-ES" smtClean="0">
                <a:solidFill>
                  <a:prstClr val="black">
                    <a:tint val="75000"/>
                  </a:prstClr>
                </a:solidFill>
                <a:latin typeface="Calibri"/>
              </a:rPr>
              <a:t>14/01/2020</a:t>
            </a:fld>
            <a:endParaRPr lang="es-CL">
              <a:solidFill>
                <a:prstClr val="black">
                  <a:tint val="75000"/>
                </a:prstClr>
              </a:solidFill>
              <a:latin typeface="Calibri"/>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latin typeface="Calibri"/>
            </a:endParaRPr>
          </a:p>
        </p:txBody>
      </p:sp>
      <p:sp>
        <p:nvSpPr>
          <p:cNvPr id="6" name="5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latin typeface="Calibri"/>
              </a:rPr>
              <a:pPr/>
              <a:t>‹Nº›</a:t>
            </a:fld>
            <a:endParaRPr lang="es-CL">
              <a:solidFill>
                <a:prstClr val="black">
                  <a:tint val="75000"/>
                </a:prstClr>
              </a:solidFill>
              <a:latin typeface="Calibri"/>
            </a:endParaRPr>
          </a:p>
        </p:txBody>
      </p:sp>
    </p:spTree>
    <p:extLst>
      <p:ext uri="{BB962C8B-B14F-4D97-AF65-F5344CB8AC3E}">
        <p14:creationId xmlns:p14="http://schemas.microsoft.com/office/powerpoint/2010/main" val="34959706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567F3BEA-435C-43DB-8A56-1FCD6B67542B}" type="datetime1">
              <a:rPr lang="es-ES" smtClean="0">
                <a:solidFill>
                  <a:prstClr val="black">
                    <a:tint val="75000"/>
                  </a:prstClr>
                </a:solidFill>
                <a:latin typeface="Calibri"/>
              </a:rPr>
              <a:t>14/01/2020</a:t>
            </a:fld>
            <a:endParaRPr lang="es-CL">
              <a:solidFill>
                <a:prstClr val="black">
                  <a:tint val="75000"/>
                </a:prstClr>
              </a:solidFill>
              <a:latin typeface="Calibri"/>
            </a:endParaRPr>
          </a:p>
        </p:txBody>
      </p:sp>
      <p:sp>
        <p:nvSpPr>
          <p:cNvPr id="6" name="5 Marcador de pie de página"/>
          <p:cNvSpPr>
            <a:spLocks noGrp="1"/>
          </p:cNvSpPr>
          <p:nvPr>
            <p:ph type="ftr" sz="quarter" idx="11"/>
          </p:nvPr>
        </p:nvSpPr>
        <p:spPr/>
        <p:txBody>
          <a:bodyPr/>
          <a:lstStyle/>
          <a:p>
            <a:endParaRPr lang="es-CL">
              <a:solidFill>
                <a:prstClr val="black">
                  <a:tint val="75000"/>
                </a:prstClr>
              </a:solidFill>
              <a:latin typeface="Calibri"/>
            </a:endParaRPr>
          </a:p>
        </p:txBody>
      </p:sp>
      <p:sp>
        <p:nvSpPr>
          <p:cNvPr id="7" name="6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latin typeface="Calibri"/>
              </a:rPr>
              <a:pPr/>
              <a:t>‹Nº›</a:t>
            </a:fld>
            <a:endParaRPr lang="es-CL">
              <a:solidFill>
                <a:prstClr val="black">
                  <a:tint val="75000"/>
                </a:prstClr>
              </a:solidFill>
              <a:latin typeface="Calibri"/>
            </a:endParaRPr>
          </a:p>
        </p:txBody>
      </p:sp>
    </p:spTree>
    <p:extLst>
      <p:ext uri="{BB962C8B-B14F-4D97-AF65-F5344CB8AC3E}">
        <p14:creationId xmlns:p14="http://schemas.microsoft.com/office/powerpoint/2010/main" val="10916713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BBA98317-78FD-4430-97C0-DD58779CCA58}" type="datetime1">
              <a:rPr lang="es-ES" smtClean="0">
                <a:solidFill>
                  <a:prstClr val="black">
                    <a:tint val="75000"/>
                  </a:prstClr>
                </a:solidFill>
                <a:latin typeface="Calibri"/>
              </a:rPr>
              <a:t>14/01/2020</a:t>
            </a:fld>
            <a:endParaRPr lang="es-CL">
              <a:solidFill>
                <a:prstClr val="black">
                  <a:tint val="75000"/>
                </a:prstClr>
              </a:solidFill>
              <a:latin typeface="Calibri"/>
            </a:endParaRPr>
          </a:p>
        </p:txBody>
      </p:sp>
      <p:sp>
        <p:nvSpPr>
          <p:cNvPr id="8" name="7 Marcador de pie de página"/>
          <p:cNvSpPr>
            <a:spLocks noGrp="1"/>
          </p:cNvSpPr>
          <p:nvPr>
            <p:ph type="ftr" sz="quarter" idx="11"/>
          </p:nvPr>
        </p:nvSpPr>
        <p:spPr/>
        <p:txBody>
          <a:bodyPr/>
          <a:lstStyle/>
          <a:p>
            <a:endParaRPr lang="es-CL">
              <a:solidFill>
                <a:prstClr val="black">
                  <a:tint val="75000"/>
                </a:prstClr>
              </a:solidFill>
              <a:latin typeface="Calibri"/>
            </a:endParaRPr>
          </a:p>
        </p:txBody>
      </p:sp>
      <p:sp>
        <p:nvSpPr>
          <p:cNvPr id="9" name="8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latin typeface="Calibri"/>
              </a:rPr>
              <a:pPr/>
              <a:t>‹Nº›</a:t>
            </a:fld>
            <a:endParaRPr lang="es-CL">
              <a:solidFill>
                <a:prstClr val="black">
                  <a:tint val="75000"/>
                </a:prstClr>
              </a:solidFill>
              <a:latin typeface="Calibri"/>
            </a:endParaRPr>
          </a:p>
        </p:txBody>
      </p:sp>
    </p:spTree>
    <p:extLst>
      <p:ext uri="{BB962C8B-B14F-4D97-AF65-F5344CB8AC3E}">
        <p14:creationId xmlns:p14="http://schemas.microsoft.com/office/powerpoint/2010/main" val="226390327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6E67665A-14FF-4B91-AB07-3FED51F4AB88}" type="datetime1">
              <a:rPr lang="es-ES" smtClean="0">
                <a:solidFill>
                  <a:prstClr val="black">
                    <a:tint val="75000"/>
                  </a:prstClr>
                </a:solidFill>
                <a:latin typeface="Calibri"/>
              </a:rPr>
              <a:t>14/01/2020</a:t>
            </a:fld>
            <a:endParaRPr lang="es-CL">
              <a:solidFill>
                <a:prstClr val="black">
                  <a:tint val="75000"/>
                </a:prstClr>
              </a:solidFill>
              <a:latin typeface="Calibri"/>
            </a:endParaRPr>
          </a:p>
        </p:txBody>
      </p:sp>
      <p:sp>
        <p:nvSpPr>
          <p:cNvPr id="4" name="3 Marcador de pie de página"/>
          <p:cNvSpPr>
            <a:spLocks noGrp="1"/>
          </p:cNvSpPr>
          <p:nvPr>
            <p:ph type="ftr" sz="quarter" idx="11"/>
          </p:nvPr>
        </p:nvSpPr>
        <p:spPr/>
        <p:txBody>
          <a:bodyPr/>
          <a:lstStyle/>
          <a:p>
            <a:endParaRPr lang="es-CL">
              <a:solidFill>
                <a:prstClr val="black">
                  <a:tint val="75000"/>
                </a:prstClr>
              </a:solidFill>
              <a:latin typeface="Calibri"/>
            </a:endParaRPr>
          </a:p>
        </p:txBody>
      </p:sp>
      <p:sp>
        <p:nvSpPr>
          <p:cNvPr id="5" name="4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latin typeface="Calibri"/>
              </a:rPr>
              <a:pPr/>
              <a:t>‹Nº›</a:t>
            </a:fld>
            <a:endParaRPr lang="es-CL">
              <a:solidFill>
                <a:prstClr val="black">
                  <a:tint val="75000"/>
                </a:prstClr>
              </a:solidFill>
              <a:latin typeface="Calibri"/>
            </a:endParaRPr>
          </a:p>
        </p:txBody>
      </p:sp>
    </p:spTree>
    <p:extLst>
      <p:ext uri="{BB962C8B-B14F-4D97-AF65-F5344CB8AC3E}">
        <p14:creationId xmlns:p14="http://schemas.microsoft.com/office/powerpoint/2010/main" val="11132666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6F077BE-BA7B-45A0-893F-77265FB500F0}" type="datetime1">
              <a:rPr lang="es-ES" smtClean="0">
                <a:solidFill>
                  <a:prstClr val="black">
                    <a:tint val="75000"/>
                  </a:prstClr>
                </a:solidFill>
                <a:latin typeface="Calibri"/>
              </a:rPr>
              <a:t>14/01/2020</a:t>
            </a:fld>
            <a:endParaRPr lang="es-CL">
              <a:solidFill>
                <a:prstClr val="black">
                  <a:tint val="75000"/>
                </a:prstClr>
              </a:solidFill>
              <a:latin typeface="Calibri"/>
            </a:endParaRPr>
          </a:p>
        </p:txBody>
      </p:sp>
      <p:sp>
        <p:nvSpPr>
          <p:cNvPr id="3" name="2 Marcador de pie de página"/>
          <p:cNvSpPr>
            <a:spLocks noGrp="1"/>
          </p:cNvSpPr>
          <p:nvPr>
            <p:ph type="ftr" sz="quarter" idx="11"/>
          </p:nvPr>
        </p:nvSpPr>
        <p:spPr/>
        <p:txBody>
          <a:bodyPr/>
          <a:lstStyle/>
          <a:p>
            <a:endParaRPr lang="es-CL">
              <a:solidFill>
                <a:prstClr val="black">
                  <a:tint val="75000"/>
                </a:prstClr>
              </a:solidFill>
              <a:latin typeface="Calibri"/>
            </a:endParaRPr>
          </a:p>
        </p:txBody>
      </p:sp>
      <p:sp>
        <p:nvSpPr>
          <p:cNvPr id="4" name="3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latin typeface="Calibri"/>
              </a:rPr>
              <a:pPr/>
              <a:t>‹Nº›</a:t>
            </a:fld>
            <a:endParaRPr lang="es-CL">
              <a:solidFill>
                <a:prstClr val="black">
                  <a:tint val="75000"/>
                </a:prstClr>
              </a:solidFill>
              <a:latin typeface="Calibri"/>
            </a:endParaRPr>
          </a:p>
        </p:txBody>
      </p:sp>
    </p:spTree>
    <p:extLst>
      <p:ext uri="{BB962C8B-B14F-4D97-AF65-F5344CB8AC3E}">
        <p14:creationId xmlns:p14="http://schemas.microsoft.com/office/powerpoint/2010/main" val="2922480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36CEF0D-9234-4295-B467-96C3A5EB2C20}" type="datetime1">
              <a:rPr lang="es-ES" smtClean="0"/>
              <a:t>14/01/2020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5FDE483F-0E7A-45AC-95FF-169F4B4D8495}" type="slidenum">
              <a:rPr lang="es-CL" smtClean="0"/>
              <a:t>‹Nº›</a:t>
            </a:fld>
            <a:endParaRPr lang="es-CL"/>
          </a:p>
        </p:txBody>
      </p:sp>
    </p:spTree>
    <p:extLst>
      <p:ext uri="{BB962C8B-B14F-4D97-AF65-F5344CB8AC3E}">
        <p14:creationId xmlns:p14="http://schemas.microsoft.com/office/powerpoint/2010/main" val="45574336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91043BA-C516-4B22-B898-5A232147F69D}" type="datetime1">
              <a:rPr lang="es-ES" smtClean="0">
                <a:solidFill>
                  <a:prstClr val="black">
                    <a:tint val="75000"/>
                  </a:prstClr>
                </a:solidFill>
                <a:latin typeface="Calibri"/>
              </a:rPr>
              <a:t>14/01/2020</a:t>
            </a:fld>
            <a:endParaRPr lang="es-CL">
              <a:solidFill>
                <a:prstClr val="black">
                  <a:tint val="75000"/>
                </a:prstClr>
              </a:solidFill>
              <a:latin typeface="Calibri"/>
            </a:endParaRPr>
          </a:p>
        </p:txBody>
      </p:sp>
      <p:sp>
        <p:nvSpPr>
          <p:cNvPr id="6" name="5 Marcador de pie de página"/>
          <p:cNvSpPr>
            <a:spLocks noGrp="1"/>
          </p:cNvSpPr>
          <p:nvPr>
            <p:ph type="ftr" sz="quarter" idx="11"/>
          </p:nvPr>
        </p:nvSpPr>
        <p:spPr/>
        <p:txBody>
          <a:bodyPr/>
          <a:lstStyle/>
          <a:p>
            <a:endParaRPr lang="es-CL">
              <a:solidFill>
                <a:prstClr val="black">
                  <a:tint val="75000"/>
                </a:prstClr>
              </a:solidFill>
              <a:latin typeface="Calibri"/>
            </a:endParaRPr>
          </a:p>
        </p:txBody>
      </p:sp>
      <p:sp>
        <p:nvSpPr>
          <p:cNvPr id="7" name="6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latin typeface="Calibri"/>
              </a:rPr>
              <a:pPr/>
              <a:t>‹Nº›</a:t>
            </a:fld>
            <a:endParaRPr lang="es-CL">
              <a:solidFill>
                <a:prstClr val="black">
                  <a:tint val="75000"/>
                </a:prstClr>
              </a:solidFill>
              <a:latin typeface="Calibri"/>
            </a:endParaRPr>
          </a:p>
        </p:txBody>
      </p:sp>
    </p:spTree>
    <p:extLst>
      <p:ext uri="{BB962C8B-B14F-4D97-AF65-F5344CB8AC3E}">
        <p14:creationId xmlns:p14="http://schemas.microsoft.com/office/powerpoint/2010/main" val="126967248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83B813B-F9DA-40AA-926D-ABA863482B27}" type="datetime1">
              <a:rPr lang="es-ES" smtClean="0">
                <a:solidFill>
                  <a:prstClr val="black">
                    <a:tint val="75000"/>
                  </a:prstClr>
                </a:solidFill>
                <a:latin typeface="Calibri"/>
              </a:rPr>
              <a:t>14/01/2020</a:t>
            </a:fld>
            <a:endParaRPr lang="es-CL">
              <a:solidFill>
                <a:prstClr val="black">
                  <a:tint val="75000"/>
                </a:prstClr>
              </a:solidFill>
              <a:latin typeface="Calibri"/>
            </a:endParaRPr>
          </a:p>
        </p:txBody>
      </p:sp>
      <p:sp>
        <p:nvSpPr>
          <p:cNvPr id="6" name="5 Marcador de pie de página"/>
          <p:cNvSpPr>
            <a:spLocks noGrp="1"/>
          </p:cNvSpPr>
          <p:nvPr>
            <p:ph type="ftr" sz="quarter" idx="11"/>
          </p:nvPr>
        </p:nvSpPr>
        <p:spPr/>
        <p:txBody>
          <a:bodyPr/>
          <a:lstStyle/>
          <a:p>
            <a:endParaRPr lang="es-CL">
              <a:solidFill>
                <a:prstClr val="black">
                  <a:tint val="75000"/>
                </a:prstClr>
              </a:solidFill>
              <a:latin typeface="Calibri"/>
            </a:endParaRPr>
          </a:p>
        </p:txBody>
      </p:sp>
      <p:sp>
        <p:nvSpPr>
          <p:cNvPr id="7" name="6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latin typeface="Calibri"/>
              </a:rPr>
              <a:pPr/>
              <a:t>‹Nº›</a:t>
            </a:fld>
            <a:endParaRPr lang="es-CL">
              <a:solidFill>
                <a:prstClr val="black">
                  <a:tint val="75000"/>
                </a:prstClr>
              </a:solidFill>
              <a:latin typeface="Calibri"/>
            </a:endParaRPr>
          </a:p>
        </p:txBody>
      </p:sp>
    </p:spTree>
    <p:extLst>
      <p:ext uri="{BB962C8B-B14F-4D97-AF65-F5344CB8AC3E}">
        <p14:creationId xmlns:p14="http://schemas.microsoft.com/office/powerpoint/2010/main" val="61091301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5333FFD4-814A-4CAC-AC75-B9C60BFC5C5B}" type="datetime1">
              <a:rPr lang="es-ES" smtClean="0">
                <a:solidFill>
                  <a:prstClr val="black">
                    <a:tint val="75000"/>
                  </a:prstClr>
                </a:solidFill>
                <a:latin typeface="Calibri"/>
              </a:rPr>
              <a:t>14/01/2020</a:t>
            </a:fld>
            <a:endParaRPr lang="es-CL">
              <a:solidFill>
                <a:prstClr val="black">
                  <a:tint val="75000"/>
                </a:prstClr>
              </a:solidFill>
              <a:latin typeface="Calibri"/>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latin typeface="Calibri"/>
            </a:endParaRPr>
          </a:p>
        </p:txBody>
      </p:sp>
      <p:sp>
        <p:nvSpPr>
          <p:cNvPr id="6" name="5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latin typeface="Calibri"/>
              </a:rPr>
              <a:pPr/>
              <a:t>‹Nº›</a:t>
            </a:fld>
            <a:endParaRPr lang="es-CL">
              <a:solidFill>
                <a:prstClr val="black">
                  <a:tint val="75000"/>
                </a:prstClr>
              </a:solidFill>
              <a:latin typeface="Calibri"/>
            </a:endParaRPr>
          </a:p>
        </p:txBody>
      </p:sp>
    </p:spTree>
    <p:extLst>
      <p:ext uri="{BB962C8B-B14F-4D97-AF65-F5344CB8AC3E}">
        <p14:creationId xmlns:p14="http://schemas.microsoft.com/office/powerpoint/2010/main" val="174369157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D4001FD8-CD5D-47F9-B60C-61448F73CDEE}" type="datetime1">
              <a:rPr lang="es-ES" smtClean="0">
                <a:solidFill>
                  <a:prstClr val="black">
                    <a:tint val="75000"/>
                  </a:prstClr>
                </a:solidFill>
                <a:latin typeface="Calibri"/>
              </a:rPr>
              <a:t>14/01/2020</a:t>
            </a:fld>
            <a:endParaRPr lang="es-CL">
              <a:solidFill>
                <a:prstClr val="black">
                  <a:tint val="75000"/>
                </a:prstClr>
              </a:solidFill>
              <a:latin typeface="Calibri"/>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latin typeface="Calibri"/>
            </a:endParaRPr>
          </a:p>
        </p:txBody>
      </p:sp>
      <p:sp>
        <p:nvSpPr>
          <p:cNvPr id="6" name="5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latin typeface="Calibri"/>
              </a:rPr>
              <a:pPr/>
              <a:t>‹Nº›</a:t>
            </a:fld>
            <a:endParaRPr lang="es-CL">
              <a:solidFill>
                <a:prstClr val="black">
                  <a:tint val="75000"/>
                </a:prstClr>
              </a:solidFill>
              <a:latin typeface="Calibri"/>
            </a:endParaRPr>
          </a:p>
        </p:txBody>
      </p:sp>
    </p:spTree>
    <p:extLst>
      <p:ext uri="{BB962C8B-B14F-4D97-AF65-F5344CB8AC3E}">
        <p14:creationId xmlns:p14="http://schemas.microsoft.com/office/powerpoint/2010/main" val="423527978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6BDC2BA6-E98B-491F-A4FE-7542795C7819}" type="datetime1">
              <a:rPr lang="es-ES" smtClean="0">
                <a:solidFill>
                  <a:prstClr val="black">
                    <a:tint val="75000"/>
                  </a:prstClr>
                </a:solidFill>
              </a:rPr>
              <a:t>14/01/2020</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247041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58A8EB55-8E28-4B0E-907D-2ADF4803707C}" type="datetime1">
              <a:rPr lang="es-ES" smtClean="0">
                <a:solidFill>
                  <a:prstClr val="black">
                    <a:tint val="75000"/>
                  </a:prstClr>
                </a:solidFill>
              </a:rPr>
              <a:t>14/01/2020</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32389795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4985C63-7F27-44F9-81CA-83148CA9F24A}" type="datetime1">
              <a:rPr lang="es-ES" smtClean="0">
                <a:solidFill>
                  <a:prstClr val="black">
                    <a:tint val="75000"/>
                  </a:prstClr>
                </a:solidFill>
              </a:rPr>
              <a:t>14/01/2020</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7681306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B85B3DC-CC11-48DB-99E9-DB8CE19B198A}" type="datetime1">
              <a:rPr lang="es-ES" smtClean="0">
                <a:solidFill>
                  <a:prstClr val="black">
                    <a:tint val="75000"/>
                  </a:prstClr>
                </a:solidFill>
              </a:rPr>
              <a:t>14/01/2020</a:t>
            </a:fld>
            <a:endParaRPr lang="es-CL">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L">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16465736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194ECB5A-941C-4480-B664-6E7E368E10C7}" type="datetime1">
              <a:rPr lang="es-ES" smtClean="0">
                <a:solidFill>
                  <a:prstClr val="black">
                    <a:tint val="75000"/>
                  </a:prstClr>
                </a:solidFill>
              </a:rPr>
              <a:t>14/01/2020</a:t>
            </a:fld>
            <a:endParaRPr lang="es-CL">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CL">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36440523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03B31126-E317-431D-BFAE-24D3F96A7D9A}" type="datetime1">
              <a:rPr lang="es-ES" smtClean="0">
                <a:solidFill>
                  <a:prstClr val="black">
                    <a:tint val="75000"/>
                  </a:prstClr>
                </a:solidFill>
              </a:rPr>
              <a:t>14/01/2020</a:t>
            </a:fld>
            <a:endParaRPr lang="es-CL">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CL">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517010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5E181AC3-2E8F-459C-BB4A-6C5C4D0F556E}" type="datetime1">
              <a:rPr lang="es-ES" smtClean="0"/>
              <a:t>14/01/2020</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5FDE483F-0E7A-45AC-95FF-169F4B4D8495}" type="slidenum">
              <a:rPr lang="es-CL" smtClean="0"/>
              <a:t>‹Nº›</a:t>
            </a:fld>
            <a:endParaRPr lang="es-CL"/>
          </a:p>
        </p:txBody>
      </p:sp>
    </p:spTree>
    <p:extLst>
      <p:ext uri="{BB962C8B-B14F-4D97-AF65-F5344CB8AC3E}">
        <p14:creationId xmlns:p14="http://schemas.microsoft.com/office/powerpoint/2010/main" val="49872475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BB8AEC6-591A-45B6-8FCC-BD1BDE1D0C5B}" type="datetime1">
              <a:rPr lang="es-ES" smtClean="0">
                <a:solidFill>
                  <a:prstClr val="black">
                    <a:tint val="75000"/>
                  </a:prstClr>
                </a:solidFill>
              </a:rPr>
              <a:t>14/01/2020</a:t>
            </a:fld>
            <a:endParaRPr lang="es-CL">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CL">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95843266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BC93EC9-E68A-43E8-9D6E-15F9B0483211}" type="datetime1">
              <a:rPr lang="es-ES" smtClean="0">
                <a:solidFill>
                  <a:prstClr val="black">
                    <a:tint val="75000"/>
                  </a:prstClr>
                </a:solidFill>
              </a:rPr>
              <a:t>14/01/2020</a:t>
            </a:fld>
            <a:endParaRPr lang="es-CL">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L">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39572902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F733C84-DA27-45E5-8C49-8BC9A188FB99}" type="datetime1">
              <a:rPr lang="es-ES" smtClean="0">
                <a:solidFill>
                  <a:prstClr val="black">
                    <a:tint val="75000"/>
                  </a:prstClr>
                </a:solidFill>
              </a:rPr>
              <a:t>14/01/2020</a:t>
            </a:fld>
            <a:endParaRPr lang="es-CL">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L">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1661177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CD8CBF7C-9E1E-4D53-AF67-FFFB98786A25}" type="datetime1">
              <a:rPr lang="es-ES" smtClean="0">
                <a:solidFill>
                  <a:prstClr val="black">
                    <a:tint val="75000"/>
                  </a:prstClr>
                </a:solidFill>
              </a:rPr>
              <a:t>14/01/2020</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5478149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F80B087-A161-4B20-BEC0-D148BDF837DE}" type="datetime1">
              <a:rPr lang="es-ES" smtClean="0">
                <a:solidFill>
                  <a:prstClr val="black">
                    <a:tint val="75000"/>
                  </a:prstClr>
                </a:solidFill>
              </a:rPr>
              <a:t>14/01/2020</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5048088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2DE43C73-0387-4A14-9EFE-67E5422C6463}" type="datetime1">
              <a:rPr lang="es-ES" smtClean="0">
                <a:solidFill>
                  <a:prstClr val="black">
                    <a:tint val="75000"/>
                  </a:prstClr>
                </a:solidFill>
              </a:rPr>
              <a:t>14/01/2020</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73565561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801A8DA1-335D-4E5B-8835-9FBA834031BF}" type="datetime1">
              <a:rPr lang="es-ES" smtClean="0">
                <a:solidFill>
                  <a:prstClr val="black">
                    <a:tint val="75000"/>
                  </a:prstClr>
                </a:solidFill>
              </a:rPr>
              <a:t>14/01/2020</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88916791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3807F08-743C-40F5-8837-8F5A23D97539}" type="datetime1">
              <a:rPr lang="es-ES" smtClean="0">
                <a:solidFill>
                  <a:prstClr val="black">
                    <a:tint val="75000"/>
                  </a:prstClr>
                </a:solidFill>
              </a:rPr>
              <a:t>14/01/2020</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78421256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17DE641A-42A5-4D1D-94CB-BCEC687FBA6A}" type="datetime1">
              <a:rPr lang="es-ES" smtClean="0">
                <a:solidFill>
                  <a:prstClr val="black">
                    <a:tint val="75000"/>
                  </a:prstClr>
                </a:solidFill>
              </a:rPr>
              <a:t>14/01/2020</a:t>
            </a:fld>
            <a:endParaRPr lang="es-CL">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L">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05188249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761266BC-2B64-4EE5-9FF2-F929AEF3A663}" type="datetime1">
              <a:rPr lang="es-ES" smtClean="0">
                <a:solidFill>
                  <a:prstClr val="black">
                    <a:tint val="75000"/>
                  </a:prstClr>
                </a:solidFill>
              </a:rPr>
              <a:t>14/01/2020</a:t>
            </a:fld>
            <a:endParaRPr lang="es-CL">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CL">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672357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FA67006B-CC8D-4A53-967B-33DD3DD7EA77}" type="datetime1">
              <a:rPr lang="es-ES" smtClean="0"/>
              <a:t>14/01/2020</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5FDE483F-0E7A-45AC-95FF-169F4B4D8495}" type="slidenum">
              <a:rPr lang="es-CL" smtClean="0"/>
              <a:t>‹Nº›</a:t>
            </a:fld>
            <a:endParaRPr lang="es-CL"/>
          </a:p>
        </p:txBody>
      </p:sp>
    </p:spTree>
    <p:extLst>
      <p:ext uri="{BB962C8B-B14F-4D97-AF65-F5344CB8AC3E}">
        <p14:creationId xmlns:p14="http://schemas.microsoft.com/office/powerpoint/2010/main" val="134746072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9FB7D657-C018-42A6-87BC-C81D4D69D093}" type="datetime1">
              <a:rPr lang="es-ES" smtClean="0">
                <a:solidFill>
                  <a:prstClr val="black">
                    <a:tint val="75000"/>
                  </a:prstClr>
                </a:solidFill>
              </a:rPr>
              <a:t>14/01/2020</a:t>
            </a:fld>
            <a:endParaRPr lang="es-CL">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CL">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80237897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1C57E5E-1F21-4731-8828-8D15AE508A35}" type="datetime1">
              <a:rPr lang="es-ES" smtClean="0">
                <a:solidFill>
                  <a:prstClr val="black">
                    <a:tint val="75000"/>
                  </a:prstClr>
                </a:solidFill>
              </a:rPr>
              <a:t>14/01/2020</a:t>
            </a:fld>
            <a:endParaRPr lang="es-CL">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CL">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31214569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C0B0191-CB91-4B1F-92C3-00007ADAEBBE}" type="datetime1">
              <a:rPr lang="es-ES" smtClean="0">
                <a:solidFill>
                  <a:prstClr val="black">
                    <a:tint val="75000"/>
                  </a:prstClr>
                </a:solidFill>
              </a:rPr>
              <a:t>14/01/2020</a:t>
            </a:fld>
            <a:endParaRPr lang="es-CL">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L">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5798329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6319245-0618-4596-8535-17CFFE921DBF}" type="datetime1">
              <a:rPr lang="es-ES" smtClean="0">
                <a:solidFill>
                  <a:prstClr val="black">
                    <a:tint val="75000"/>
                  </a:prstClr>
                </a:solidFill>
              </a:rPr>
              <a:t>14/01/2020</a:t>
            </a:fld>
            <a:endParaRPr lang="es-CL">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L">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21680074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A5633ECB-9711-4DA6-AD27-A4D9813115C4}" type="datetime1">
              <a:rPr lang="es-ES" smtClean="0">
                <a:solidFill>
                  <a:prstClr val="black">
                    <a:tint val="75000"/>
                  </a:prstClr>
                </a:solidFill>
              </a:rPr>
              <a:t>14/01/2020</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72354129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C7194416-0EAA-4163-8D2C-219066BF7BCA}" type="datetime1">
              <a:rPr lang="es-ES" smtClean="0">
                <a:solidFill>
                  <a:prstClr val="black">
                    <a:tint val="75000"/>
                  </a:prstClr>
                </a:solidFill>
              </a:rPr>
              <a:t>14/01/2020</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43536974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982B0A1B-D531-4BD0-A81E-6B5C63F6CFC1}" type="datetime1">
              <a:rPr lang="es-CL" smtClean="0">
                <a:solidFill>
                  <a:prstClr val="black">
                    <a:tint val="75000"/>
                  </a:prstClr>
                </a:solidFill>
              </a:rPr>
              <a:pPr/>
              <a:t>14-01-2020</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59149390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462FCFA2-50D7-434E-A6C3-D606818165A8}" type="datetime1">
              <a:rPr lang="es-CL" smtClean="0">
                <a:solidFill>
                  <a:prstClr val="black">
                    <a:tint val="75000"/>
                  </a:prstClr>
                </a:solidFill>
              </a:rPr>
              <a:pPr/>
              <a:t>14-01-2020</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97146350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20AA3F7-45CD-4856-A053-6E5AC4F261E7}" type="datetime1">
              <a:rPr lang="es-CL" smtClean="0">
                <a:solidFill>
                  <a:prstClr val="black">
                    <a:tint val="75000"/>
                  </a:prstClr>
                </a:solidFill>
              </a:rPr>
              <a:pPr/>
              <a:t>14-01-2020</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40843494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23A21EB9-CA81-408C-87D5-B2CAAB01F920}" type="datetime1">
              <a:rPr lang="es-CL" smtClean="0">
                <a:solidFill>
                  <a:prstClr val="black">
                    <a:tint val="75000"/>
                  </a:prstClr>
                </a:solidFill>
              </a:rPr>
              <a:pPr/>
              <a:t>14-01-2020</a:t>
            </a:fld>
            <a:endParaRPr lang="es-CL">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L">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952094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F02F3862-C248-4E36-9567-FAAD8EB7BA47}" type="datetime1">
              <a:rPr lang="es-ES" smtClean="0"/>
              <a:t>14/01/2020</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5FDE483F-0E7A-45AC-95FF-169F4B4D8495}" type="slidenum">
              <a:rPr lang="es-CL" smtClean="0"/>
              <a:t>‹Nº›</a:t>
            </a:fld>
            <a:endParaRPr lang="es-CL"/>
          </a:p>
        </p:txBody>
      </p:sp>
    </p:spTree>
    <p:extLst>
      <p:ext uri="{BB962C8B-B14F-4D97-AF65-F5344CB8AC3E}">
        <p14:creationId xmlns:p14="http://schemas.microsoft.com/office/powerpoint/2010/main" val="302294729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F0F11C07-CE44-4966-A422-0C31BA80F9EC}" type="datetime1">
              <a:rPr lang="es-CL" smtClean="0">
                <a:solidFill>
                  <a:prstClr val="black">
                    <a:tint val="75000"/>
                  </a:prstClr>
                </a:solidFill>
              </a:rPr>
              <a:pPr/>
              <a:t>14-01-2020</a:t>
            </a:fld>
            <a:endParaRPr lang="es-CL">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CL">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2387471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35FE7BF7-9B30-431F-807C-9ACBFB3C07BC}" type="datetime1">
              <a:rPr lang="es-CL" smtClean="0">
                <a:solidFill>
                  <a:prstClr val="black">
                    <a:tint val="75000"/>
                  </a:prstClr>
                </a:solidFill>
              </a:rPr>
              <a:pPr/>
              <a:t>14-01-2020</a:t>
            </a:fld>
            <a:endParaRPr lang="es-CL">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CL">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27203265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2DCF0AB-D47A-415D-8ACD-2614BBE2FFF0}" type="datetime1">
              <a:rPr lang="es-CL" smtClean="0">
                <a:solidFill>
                  <a:prstClr val="black">
                    <a:tint val="75000"/>
                  </a:prstClr>
                </a:solidFill>
              </a:rPr>
              <a:pPr/>
              <a:t>14-01-2020</a:t>
            </a:fld>
            <a:endParaRPr lang="es-CL">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CL">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64475001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C92251A-E0D6-46AC-84F2-007C422D5B4E}" type="datetime1">
              <a:rPr lang="es-CL" smtClean="0">
                <a:solidFill>
                  <a:prstClr val="black">
                    <a:tint val="75000"/>
                  </a:prstClr>
                </a:solidFill>
              </a:rPr>
              <a:pPr/>
              <a:t>14-01-2020</a:t>
            </a:fld>
            <a:endParaRPr lang="es-CL">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L">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11418723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FC77301-0450-438F-A97D-C4E6ED197A5C}" type="datetime1">
              <a:rPr lang="es-CL" smtClean="0">
                <a:solidFill>
                  <a:prstClr val="black">
                    <a:tint val="75000"/>
                  </a:prstClr>
                </a:solidFill>
              </a:rPr>
              <a:pPr/>
              <a:t>14-01-2020</a:t>
            </a:fld>
            <a:endParaRPr lang="es-CL">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L">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10401248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C76F6DBD-6AA9-4850-AF58-7A9C062989C6}" type="datetime1">
              <a:rPr lang="es-CL" smtClean="0">
                <a:solidFill>
                  <a:prstClr val="black">
                    <a:tint val="75000"/>
                  </a:prstClr>
                </a:solidFill>
              </a:rPr>
              <a:pPr/>
              <a:t>14-01-2020</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0957277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186D757-C3BD-437D-A23C-E06174EBE235}" type="datetime1">
              <a:rPr lang="es-CL" smtClean="0">
                <a:solidFill>
                  <a:prstClr val="black">
                    <a:tint val="75000"/>
                  </a:prstClr>
                </a:solidFill>
              </a:rPr>
              <a:pPr/>
              <a:t>14-01-2020</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025191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B4E3670-7551-49CB-8E0B-78D1A8AF622D}" type="datetime1">
              <a:rPr lang="es-ES" smtClean="0"/>
              <a:t>14/01/2020</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5FDE483F-0E7A-45AC-95FF-169F4B4D8495}" type="slidenum">
              <a:rPr lang="es-CL" smtClean="0"/>
              <a:t>‹Nº›</a:t>
            </a:fld>
            <a:endParaRPr lang="es-CL"/>
          </a:p>
        </p:txBody>
      </p:sp>
    </p:spTree>
    <p:extLst>
      <p:ext uri="{BB962C8B-B14F-4D97-AF65-F5344CB8AC3E}">
        <p14:creationId xmlns:p14="http://schemas.microsoft.com/office/powerpoint/2010/main" val="3658194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2EBF734-9548-494E-9CE2-923278C34C23}" type="datetime1">
              <a:rPr lang="es-ES" smtClean="0"/>
              <a:t>14/01/2020</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5FDE483F-0E7A-45AC-95FF-169F4B4D8495}" type="slidenum">
              <a:rPr lang="es-CL" smtClean="0"/>
              <a:t>‹Nº›</a:t>
            </a:fld>
            <a:endParaRPr lang="es-CL"/>
          </a:p>
        </p:txBody>
      </p:sp>
    </p:spTree>
    <p:extLst>
      <p:ext uri="{BB962C8B-B14F-4D97-AF65-F5344CB8AC3E}">
        <p14:creationId xmlns:p14="http://schemas.microsoft.com/office/powerpoint/2010/main" val="789969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9520086-AA14-467E-9B22-B07E60FAD631}" type="datetime1">
              <a:rPr lang="es-ES" smtClean="0"/>
              <a:t>14/01/2020</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5FDE483F-0E7A-45AC-95FF-169F4B4D8495}" type="slidenum">
              <a:rPr lang="es-CL" smtClean="0"/>
              <a:t>‹Nº›</a:t>
            </a:fld>
            <a:endParaRPr lang="es-CL"/>
          </a:p>
        </p:txBody>
      </p:sp>
    </p:spTree>
    <p:extLst>
      <p:ext uri="{BB962C8B-B14F-4D97-AF65-F5344CB8AC3E}">
        <p14:creationId xmlns:p14="http://schemas.microsoft.com/office/powerpoint/2010/main" val="2182757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68EA74-6FF1-4F86-84F2-AC3D9448D3F0}" type="datetime1">
              <a:rPr lang="es-ES" smtClean="0"/>
              <a:t>14/01/2020</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DE483F-0E7A-45AC-95FF-169F4B4D8495}" type="slidenum">
              <a:rPr lang="es-CL" smtClean="0"/>
              <a:t>‹Nº›</a:t>
            </a:fld>
            <a:endParaRPr lang="es-CL"/>
          </a:p>
        </p:txBody>
      </p:sp>
    </p:spTree>
    <p:extLst>
      <p:ext uri="{BB962C8B-B14F-4D97-AF65-F5344CB8AC3E}">
        <p14:creationId xmlns:p14="http://schemas.microsoft.com/office/powerpoint/2010/main" val="22016917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827051B1-75F0-4DE4-B74A-7E96AF4DDE8F}" type="datetime1">
              <a:rPr lang="es-ES" smtClean="0">
                <a:solidFill>
                  <a:prstClr val="black">
                    <a:tint val="75000"/>
                  </a:prstClr>
                </a:solidFill>
                <a:latin typeface="Calibri"/>
              </a:rPr>
              <a:t>14/01/2020</a:t>
            </a:fld>
            <a:endParaRPr lang="es-ES">
              <a:solidFill>
                <a:prstClr val="black">
                  <a:tint val="75000"/>
                </a:prstClr>
              </a:solidFill>
              <a:latin typeface="Calibri"/>
            </a:endParaRPr>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s-ES">
              <a:solidFill>
                <a:prstClr val="black">
                  <a:tint val="75000"/>
                </a:prstClr>
              </a:solidFill>
              <a:latin typeface="Calibri"/>
            </a:endParaRPr>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633C5EFE-ABF2-384F-BD3C-B2C7BDDECA0F}" type="slidenum">
              <a:rPr lang="es-ES" smtClean="0">
                <a:solidFill>
                  <a:prstClr val="black">
                    <a:tint val="75000"/>
                  </a:prstClr>
                </a:solidFill>
                <a:latin typeface="Calibri"/>
              </a:rPr>
              <a:pPr defTabSz="457200"/>
              <a:t>‹Nº›</a:t>
            </a:fld>
            <a:endParaRPr lang="es-ES">
              <a:solidFill>
                <a:prstClr val="black">
                  <a:tint val="75000"/>
                </a:prstClr>
              </a:solidFill>
              <a:latin typeface="Calibri"/>
            </a:endParaRPr>
          </a:p>
        </p:txBody>
      </p:sp>
    </p:spTree>
    <p:extLst>
      <p:ext uri="{BB962C8B-B14F-4D97-AF65-F5344CB8AC3E}">
        <p14:creationId xmlns:p14="http://schemas.microsoft.com/office/powerpoint/2010/main" val="16833322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64354D-64D8-4E1A-B7B5-83E5F20284F5}" type="datetime1">
              <a:rPr lang="es-ES" smtClean="0">
                <a:solidFill>
                  <a:prstClr val="black">
                    <a:tint val="75000"/>
                  </a:prstClr>
                </a:solidFill>
                <a:latin typeface="Calibri"/>
              </a:rPr>
              <a:t>14/01/2020</a:t>
            </a:fld>
            <a:endParaRPr lang="es-CL">
              <a:solidFill>
                <a:prstClr val="black">
                  <a:tint val="75000"/>
                </a:prstClr>
              </a:solidFill>
              <a:latin typeface="Calibri"/>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solidFill>
                <a:prstClr val="black">
                  <a:tint val="75000"/>
                </a:prstClr>
              </a:solidFill>
              <a:latin typeface="Calibri"/>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DE483F-0E7A-45AC-95FF-169F4B4D8495}" type="slidenum">
              <a:rPr lang="es-CL" smtClean="0">
                <a:solidFill>
                  <a:prstClr val="black">
                    <a:tint val="75000"/>
                  </a:prstClr>
                </a:solidFill>
                <a:latin typeface="Calibri"/>
              </a:rPr>
              <a:pPr/>
              <a:t>‹Nº›</a:t>
            </a:fld>
            <a:endParaRPr lang="es-CL">
              <a:solidFill>
                <a:prstClr val="black">
                  <a:tint val="75000"/>
                </a:prstClr>
              </a:solidFill>
              <a:latin typeface="Calibri"/>
            </a:endParaRPr>
          </a:p>
        </p:txBody>
      </p:sp>
    </p:spTree>
    <p:extLst>
      <p:ext uri="{BB962C8B-B14F-4D97-AF65-F5344CB8AC3E}">
        <p14:creationId xmlns:p14="http://schemas.microsoft.com/office/powerpoint/2010/main" val="365002241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B032AC-3821-4437-870B-3F6B03E3A26D}" type="datetime1">
              <a:rPr lang="es-ES" smtClean="0">
                <a:solidFill>
                  <a:prstClr val="black">
                    <a:tint val="75000"/>
                  </a:prstClr>
                </a:solidFill>
              </a:rPr>
              <a:t>14/01/2020</a:t>
            </a:fld>
            <a:endParaRPr lang="es-CL">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94283953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20EB47-7194-46D8-938A-C2BEEA47923B}" type="datetime1">
              <a:rPr lang="es-ES" smtClean="0">
                <a:solidFill>
                  <a:prstClr val="black">
                    <a:tint val="75000"/>
                  </a:prstClr>
                </a:solidFill>
              </a:rPr>
              <a:t>14/01/2020</a:t>
            </a:fld>
            <a:endParaRPr lang="es-CL">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89600858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9C023D-C9D6-4CD7-9E13-E283F47ECFB6}" type="datetime1">
              <a:rPr lang="es-CL" smtClean="0">
                <a:solidFill>
                  <a:prstClr val="black">
                    <a:tint val="75000"/>
                  </a:prstClr>
                </a:solidFill>
              </a:rPr>
              <a:pPr/>
              <a:t>14-01-2020</a:t>
            </a:fld>
            <a:endParaRPr lang="es-CL">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DE483F-0E7A-45AC-95FF-169F4B4D8495}"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52625001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18" Type="http://schemas.openxmlformats.org/officeDocument/2006/relationships/image" Target="../media/image19.png"/><Relationship Id="rId3" Type="http://schemas.openxmlformats.org/officeDocument/2006/relationships/image" Target="../media/image4.png"/><Relationship Id="rId21" Type="http://schemas.openxmlformats.org/officeDocument/2006/relationships/image" Target="../media/image1.jpeg"/><Relationship Id="rId7" Type="http://schemas.openxmlformats.org/officeDocument/2006/relationships/image" Target="../media/image8.png"/><Relationship Id="rId12" Type="http://schemas.openxmlformats.org/officeDocument/2006/relationships/image" Target="../media/image13.png"/><Relationship Id="rId17" Type="http://schemas.openxmlformats.org/officeDocument/2006/relationships/image" Target="../media/image18.png"/><Relationship Id="rId25" Type="http://schemas.openxmlformats.org/officeDocument/2006/relationships/image" Target="../media/image24.png"/><Relationship Id="rId2" Type="http://schemas.openxmlformats.org/officeDocument/2006/relationships/notesSlide" Target="../notesSlides/notesSlide3.xml"/><Relationship Id="rId16" Type="http://schemas.openxmlformats.org/officeDocument/2006/relationships/image" Target="../media/image17.png"/><Relationship Id="rId20" Type="http://schemas.openxmlformats.org/officeDocument/2006/relationships/image" Target="../media/image20.png"/><Relationship Id="rId1" Type="http://schemas.openxmlformats.org/officeDocument/2006/relationships/slideLayout" Target="../slideLayouts/slideLayout24.xml"/><Relationship Id="rId6" Type="http://schemas.openxmlformats.org/officeDocument/2006/relationships/image" Target="../media/image7.png"/><Relationship Id="rId11" Type="http://schemas.openxmlformats.org/officeDocument/2006/relationships/image" Target="../media/image12.png"/><Relationship Id="rId24" Type="http://schemas.openxmlformats.org/officeDocument/2006/relationships/image" Target="../media/image23.png"/><Relationship Id="rId5" Type="http://schemas.openxmlformats.org/officeDocument/2006/relationships/image" Target="../media/image6.png"/><Relationship Id="rId15" Type="http://schemas.openxmlformats.org/officeDocument/2006/relationships/image" Target="../media/image16.png"/><Relationship Id="rId23" Type="http://schemas.openxmlformats.org/officeDocument/2006/relationships/image" Target="../media/image22.png"/><Relationship Id="rId10" Type="http://schemas.openxmlformats.org/officeDocument/2006/relationships/image" Target="../media/image11.png"/><Relationship Id="rId19" Type="http://schemas.openxmlformats.org/officeDocument/2006/relationships/image" Target="../media/image2.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 Id="rId22" Type="http://schemas.openxmlformats.org/officeDocument/2006/relationships/image" Target="../media/image21.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56.xml"/><Relationship Id="rId4" Type="http://schemas.openxmlformats.org/officeDocument/2006/relationships/chart" Target="../charts/char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descr="foto color.jpg"/>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36512" y="-27384"/>
            <a:ext cx="9180512" cy="6885384"/>
          </a:xfrm>
          <a:prstGeom prst="rect">
            <a:avLst/>
          </a:prstGeom>
        </p:spPr>
      </p:pic>
      <p:sp>
        <p:nvSpPr>
          <p:cNvPr id="5" name="Rectángulo 4"/>
          <p:cNvSpPr/>
          <p:nvPr/>
        </p:nvSpPr>
        <p:spPr>
          <a:xfrm>
            <a:off x="4355976" y="2362671"/>
            <a:ext cx="4536504" cy="2668423"/>
          </a:xfrm>
          <a:prstGeom prst="rect">
            <a:avLst/>
          </a:prstGeom>
        </p:spPr>
        <p:txBody>
          <a:bodyPr wrap="square">
            <a:spAutoFit/>
          </a:bodyPr>
          <a:lstStyle/>
          <a:p>
            <a:pPr defTabSz="457200">
              <a:lnSpc>
                <a:spcPct val="90000"/>
              </a:lnSpc>
            </a:pPr>
            <a:r>
              <a:rPr lang="es-ES_tradnl" sz="2600" dirty="0" smtClean="0">
                <a:solidFill>
                  <a:prstClr val="white"/>
                </a:solidFill>
              </a:rPr>
              <a:t>Observaciones </a:t>
            </a:r>
            <a:r>
              <a:rPr lang="es-ES_tradnl" sz="2600" dirty="0">
                <a:solidFill>
                  <a:prstClr val="white"/>
                </a:solidFill>
              </a:rPr>
              <a:t>a</a:t>
            </a:r>
            <a:r>
              <a:rPr lang="es-ES_tradnl" sz="2600" dirty="0" smtClean="0">
                <a:solidFill>
                  <a:prstClr val="white"/>
                </a:solidFill>
              </a:rPr>
              <a:t>l proyecto de </a:t>
            </a:r>
            <a:r>
              <a:rPr lang="es-ES_tradnl" sz="2600" dirty="0">
                <a:solidFill>
                  <a:prstClr val="white"/>
                </a:solidFill>
              </a:rPr>
              <a:t>ley </a:t>
            </a:r>
            <a:r>
              <a:rPr lang="es-ES_tradnl" sz="2600" dirty="0" smtClean="0">
                <a:solidFill>
                  <a:prstClr val="white"/>
                </a:solidFill>
              </a:rPr>
              <a:t>que </a:t>
            </a:r>
            <a:r>
              <a:rPr lang="es-CL" sz="2600" dirty="0" smtClean="0">
                <a:solidFill>
                  <a:prstClr val="white"/>
                </a:solidFill>
              </a:rPr>
              <a:t>modifica </a:t>
            </a:r>
            <a:r>
              <a:rPr lang="es-CL" sz="2600" dirty="0">
                <a:solidFill>
                  <a:prstClr val="white"/>
                </a:solidFill>
              </a:rPr>
              <a:t>el Código del Trabajo con el objeto de reducir la jornada laboral (Boletín </a:t>
            </a:r>
            <a:r>
              <a:rPr lang="es-CL" sz="2600" dirty="0" smtClean="0">
                <a:solidFill>
                  <a:prstClr val="white"/>
                </a:solidFill>
              </a:rPr>
              <a:t>N°11.179-13</a:t>
            </a:r>
            <a:r>
              <a:rPr lang="es-CL" sz="2600" dirty="0">
                <a:solidFill>
                  <a:prstClr val="white"/>
                </a:solidFill>
              </a:rPr>
              <a:t>)</a:t>
            </a:r>
          </a:p>
          <a:p>
            <a:pPr defTabSz="457200">
              <a:lnSpc>
                <a:spcPct val="90000"/>
              </a:lnSpc>
            </a:pPr>
            <a:endParaRPr lang="es-CL" sz="2800" dirty="0">
              <a:solidFill>
                <a:prstClr val="white"/>
              </a:solidFill>
            </a:endParaRPr>
          </a:p>
          <a:p>
            <a:pPr defTabSz="457200">
              <a:lnSpc>
                <a:spcPct val="90000"/>
              </a:lnSpc>
            </a:pPr>
            <a:endParaRPr lang="es-ES_tradnl" sz="2800" dirty="0">
              <a:solidFill>
                <a:prstClr val="white"/>
              </a:solidFill>
            </a:endParaRPr>
          </a:p>
        </p:txBody>
      </p:sp>
      <p:sp>
        <p:nvSpPr>
          <p:cNvPr id="6" name="Rectángulo 5"/>
          <p:cNvSpPr/>
          <p:nvPr/>
        </p:nvSpPr>
        <p:spPr>
          <a:xfrm>
            <a:off x="4528021" y="5169593"/>
            <a:ext cx="3816424" cy="840230"/>
          </a:xfrm>
          <a:prstGeom prst="rect">
            <a:avLst/>
          </a:prstGeom>
        </p:spPr>
        <p:txBody>
          <a:bodyPr wrap="square">
            <a:spAutoFit/>
          </a:bodyPr>
          <a:lstStyle/>
          <a:p>
            <a:pPr defTabSz="457200">
              <a:lnSpc>
                <a:spcPct val="90000"/>
              </a:lnSpc>
            </a:pPr>
            <a:r>
              <a:rPr lang="es-ES_tradnl" dirty="0" smtClean="0">
                <a:solidFill>
                  <a:prstClr val="white"/>
                </a:solidFill>
              </a:rPr>
              <a:t>Joaquín Villarino</a:t>
            </a:r>
          </a:p>
          <a:p>
            <a:pPr defTabSz="457200">
              <a:lnSpc>
                <a:spcPct val="90000"/>
              </a:lnSpc>
            </a:pPr>
            <a:r>
              <a:rPr lang="es-ES_tradnl" dirty="0" smtClean="0">
                <a:solidFill>
                  <a:prstClr val="white"/>
                </a:solidFill>
              </a:rPr>
              <a:t>Presidente Ejecutivo</a:t>
            </a:r>
          </a:p>
          <a:p>
            <a:pPr defTabSz="457200">
              <a:lnSpc>
                <a:spcPct val="90000"/>
              </a:lnSpc>
            </a:pPr>
            <a:r>
              <a:rPr lang="es-ES_tradnl" dirty="0">
                <a:solidFill>
                  <a:prstClr val="white"/>
                </a:solidFill>
              </a:rPr>
              <a:t>9</a:t>
            </a:r>
            <a:r>
              <a:rPr lang="es-ES_tradnl" dirty="0" smtClean="0">
                <a:solidFill>
                  <a:prstClr val="white"/>
                </a:solidFill>
              </a:rPr>
              <a:t> de enero de 2020 </a:t>
            </a:r>
            <a:endParaRPr lang="es-ES_tradnl" dirty="0">
              <a:solidFill>
                <a:prstClr val="white"/>
              </a:solidFill>
            </a:endParaRPr>
          </a:p>
        </p:txBody>
      </p:sp>
      <p:pic>
        <p:nvPicPr>
          <p:cNvPr id="7" name="Imagen 6" descr="consejo minero blanco.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55776" y="2348880"/>
            <a:ext cx="2012331" cy="2160240"/>
          </a:xfrm>
          <a:prstGeom prst="rect">
            <a:avLst/>
          </a:prstGeom>
        </p:spPr>
      </p:pic>
      <p:cxnSp>
        <p:nvCxnSpPr>
          <p:cNvPr id="8" name="Conector recto 7"/>
          <p:cNvCxnSpPr/>
          <p:nvPr/>
        </p:nvCxnSpPr>
        <p:spPr>
          <a:xfrm>
            <a:off x="4355976" y="2852936"/>
            <a:ext cx="0" cy="1152128"/>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595144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angloamerican.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1520" y="3185656"/>
            <a:ext cx="1674699" cy="802776"/>
          </a:xfrm>
          <a:prstGeom prst="rect">
            <a:avLst/>
          </a:prstGeom>
        </p:spPr>
      </p:pic>
      <p:pic>
        <p:nvPicPr>
          <p:cNvPr id="5" name="Imagen 4" descr="barrick.pn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979712" y="3185656"/>
            <a:ext cx="1080120" cy="517761"/>
          </a:xfrm>
          <a:prstGeom prst="rect">
            <a:avLst/>
          </a:prstGeom>
        </p:spPr>
      </p:pic>
      <p:pic>
        <p:nvPicPr>
          <p:cNvPr id="6" name="Imagen 5" descr="BHP.png"/>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059832" y="3257664"/>
            <a:ext cx="1224136" cy="586796"/>
          </a:xfrm>
          <a:prstGeom prst="rect">
            <a:avLst/>
          </a:prstGeom>
        </p:spPr>
      </p:pic>
      <p:pic>
        <p:nvPicPr>
          <p:cNvPr id="7" name="Imagen 6" descr="candelaria.png"/>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4172628" y="3257664"/>
            <a:ext cx="1351965" cy="648072"/>
          </a:xfrm>
          <a:prstGeom prst="rect">
            <a:avLst/>
          </a:prstGeom>
        </p:spPr>
      </p:pic>
      <p:pic>
        <p:nvPicPr>
          <p:cNvPr id="8" name="Imagen 7" descr="centinela.png"/>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092280" y="3187691"/>
            <a:ext cx="1584176" cy="759384"/>
          </a:xfrm>
          <a:prstGeom prst="rect">
            <a:avLst/>
          </a:prstGeom>
        </p:spPr>
      </p:pic>
      <p:pic>
        <p:nvPicPr>
          <p:cNvPr id="9" name="Imagen 8" descr="codelco.png"/>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2349128" y="3933056"/>
            <a:ext cx="1440160" cy="690349"/>
          </a:xfrm>
          <a:prstGeom prst="rect">
            <a:avLst/>
          </a:prstGeom>
        </p:spPr>
      </p:pic>
      <p:pic>
        <p:nvPicPr>
          <p:cNvPr id="10" name="Imagen 9" descr="a1.png"/>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5724128" y="3140968"/>
            <a:ext cx="1184804" cy="764768"/>
          </a:xfrm>
          <a:prstGeom prst="rect">
            <a:avLst/>
          </a:prstGeom>
        </p:spPr>
      </p:pic>
      <p:pic>
        <p:nvPicPr>
          <p:cNvPr id="11" name="Imagen 10" descr="collahuasi.png"/>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3789288" y="4005064"/>
            <a:ext cx="1502184" cy="720080"/>
          </a:xfrm>
          <a:prstGeom prst="rect">
            <a:avLst/>
          </a:prstGeom>
        </p:spPr>
      </p:pic>
      <p:pic>
        <p:nvPicPr>
          <p:cNvPr id="12" name="Imagen 11" descr="freeport.png"/>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332904" y="3833637"/>
            <a:ext cx="2160240" cy="1035523"/>
          </a:xfrm>
          <a:prstGeom prst="rect">
            <a:avLst/>
          </a:prstGeom>
        </p:spPr>
      </p:pic>
      <p:pic>
        <p:nvPicPr>
          <p:cNvPr id="13" name="Imagen 12" descr="glencore.png"/>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6300192" y="4077072"/>
            <a:ext cx="1296144" cy="621314"/>
          </a:xfrm>
          <a:prstGeom prst="rect">
            <a:avLst/>
          </a:prstGeom>
        </p:spPr>
      </p:pic>
      <p:pic>
        <p:nvPicPr>
          <p:cNvPr id="14" name="Imagen 13" descr="kghm.png"/>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7668344" y="4077072"/>
            <a:ext cx="1261812" cy="604857"/>
          </a:xfrm>
          <a:prstGeom prst="rect">
            <a:avLst/>
          </a:prstGeom>
        </p:spPr>
      </p:pic>
      <p:pic>
        <p:nvPicPr>
          <p:cNvPr id="15" name="Imagen 14" descr="kinross.png"/>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971600" y="4919792"/>
            <a:ext cx="1374262" cy="658760"/>
          </a:xfrm>
          <a:prstGeom prst="rect">
            <a:avLst/>
          </a:prstGeom>
        </p:spPr>
      </p:pic>
      <p:pic>
        <p:nvPicPr>
          <p:cNvPr id="16" name="Imagen 15" descr="lumina.png"/>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4068786" y="5002488"/>
            <a:ext cx="1201747" cy="576064"/>
          </a:xfrm>
          <a:prstGeom prst="rect">
            <a:avLst/>
          </a:prstGeom>
        </p:spPr>
      </p:pic>
      <p:pic>
        <p:nvPicPr>
          <p:cNvPr id="17" name="Imagen 16" descr="pelambres.png"/>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2318205" y="4858472"/>
            <a:ext cx="1674699" cy="802776"/>
          </a:xfrm>
          <a:prstGeom prst="rect">
            <a:avLst/>
          </a:prstGeom>
        </p:spPr>
      </p:pic>
      <p:pic>
        <p:nvPicPr>
          <p:cNvPr id="18" name="Imagen 17" descr="Sin título-1.png"/>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6732240" y="5013176"/>
            <a:ext cx="1051529" cy="504056"/>
          </a:xfrm>
          <a:prstGeom prst="rect">
            <a:avLst/>
          </a:prstGeom>
        </p:spPr>
      </p:pic>
      <p:pic>
        <p:nvPicPr>
          <p:cNvPr id="4" name="Imagen 3"/>
          <p:cNvPicPr>
            <a:picLocks noChangeAspect="1"/>
          </p:cNvPicPr>
          <p:nvPr/>
        </p:nvPicPr>
        <p:blipFill rotWithShape="1">
          <a:blip r:embed="rId18" cstate="email">
            <a:extLst>
              <a:ext uri="{28A0092B-C50C-407E-A947-70E740481C1C}">
                <a14:useLocalDpi xmlns:a14="http://schemas.microsoft.com/office/drawing/2010/main"/>
              </a:ext>
            </a:extLst>
          </a:blip>
          <a:srcRect/>
          <a:stretch/>
        </p:blipFill>
        <p:spPr>
          <a:xfrm>
            <a:off x="5364088" y="3975260"/>
            <a:ext cx="792088" cy="691939"/>
          </a:xfrm>
          <a:prstGeom prst="rect">
            <a:avLst/>
          </a:prstGeom>
        </p:spPr>
      </p:pic>
      <p:pic>
        <p:nvPicPr>
          <p:cNvPr id="21" name="Imagen 20" descr="consejo minero blanco.png"/>
          <p:cNvPicPr>
            <a:picLocks noChangeAspect="1"/>
          </p:cNvPicPr>
          <p:nvPr/>
        </p:nvPicPr>
        <p:blipFill>
          <a:blip r:embed="rId19" cstate="email">
            <a:extLst>
              <a:ext uri="{28A0092B-C50C-407E-A947-70E740481C1C}">
                <a14:useLocalDpi xmlns:a14="http://schemas.microsoft.com/office/drawing/2010/main"/>
              </a:ext>
            </a:extLst>
          </a:blip>
          <a:stretch>
            <a:fillRect/>
          </a:stretch>
        </p:blipFill>
        <p:spPr>
          <a:xfrm>
            <a:off x="3635896" y="404664"/>
            <a:ext cx="2012331" cy="2160240"/>
          </a:xfrm>
          <a:prstGeom prst="rect">
            <a:avLst/>
          </a:prstGeom>
        </p:spPr>
      </p:pic>
      <p:pic>
        <p:nvPicPr>
          <p:cNvPr id="24" name="Imagen 23" descr="logo blanco.png"/>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5508104" y="4797152"/>
            <a:ext cx="1152128" cy="843148"/>
          </a:xfrm>
          <a:prstGeom prst="rect">
            <a:avLst/>
          </a:prstGeom>
        </p:spPr>
      </p:pic>
      <p:grpSp>
        <p:nvGrpSpPr>
          <p:cNvPr id="23" name="Agrupar 22"/>
          <p:cNvGrpSpPr/>
          <p:nvPr/>
        </p:nvGrpSpPr>
        <p:grpSpPr>
          <a:xfrm>
            <a:off x="0" y="-27384"/>
            <a:ext cx="9180512" cy="6885384"/>
            <a:chOff x="-36512" y="-27384"/>
            <a:chExt cx="9180512" cy="6885384"/>
          </a:xfrm>
        </p:grpSpPr>
        <p:pic>
          <p:nvPicPr>
            <p:cNvPr id="25" name="Imagen 24" descr="foto color.jpg"/>
            <p:cNvPicPr>
              <a:picLocks noChangeAspect="1"/>
            </p:cNvPicPr>
            <p:nvPr/>
          </p:nvPicPr>
          <p:blipFill rotWithShape="1">
            <a:blip r:embed="rId21" cstate="email">
              <a:extLst>
                <a:ext uri="{28A0092B-C50C-407E-A947-70E740481C1C}">
                  <a14:useLocalDpi xmlns:a14="http://schemas.microsoft.com/office/drawing/2010/main"/>
                </a:ext>
              </a:extLst>
            </a:blip>
            <a:srcRect/>
            <a:stretch/>
          </p:blipFill>
          <p:spPr>
            <a:xfrm>
              <a:off x="-36512" y="-27384"/>
              <a:ext cx="9180512" cy="6885384"/>
            </a:xfrm>
            <a:prstGeom prst="rect">
              <a:avLst/>
            </a:prstGeom>
          </p:spPr>
        </p:pic>
        <p:pic>
          <p:nvPicPr>
            <p:cNvPr id="26" name="Imagen 25" descr="angloamerican.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1520" y="3185656"/>
              <a:ext cx="1674699" cy="802776"/>
            </a:xfrm>
            <a:prstGeom prst="rect">
              <a:avLst/>
            </a:prstGeom>
          </p:spPr>
        </p:pic>
        <p:pic>
          <p:nvPicPr>
            <p:cNvPr id="28" name="Imagen 27" descr="BHP.png"/>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227059" y="3236154"/>
              <a:ext cx="1224136" cy="586796"/>
            </a:xfrm>
            <a:prstGeom prst="rect">
              <a:avLst/>
            </a:prstGeom>
          </p:spPr>
        </p:pic>
        <p:pic>
          <p:nvPicPr>
            <p:cNvPr id="29" name="Imagen 28" descr="candelaria.png"/>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680202" y="3204644"/>
              <a:ext cx="1351965" cy="648072"/>
            </a:xfrm>
            <a:prstGeom prst="rect">
              <a:avLst/>
            </a:prstGeom>
          </p:spPr>
        </p:pic>
        <p:pic>
          <p:nvPicPr>
            <p:cNvPr id="30" name="Imagen 29" descr="centinela.png"/>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333408" y="3187691"/>
              <a:ext cx="1584176" cy="759384"/>
            </a:xfrm>
            <a:prstGeom prst="rect">
              <a:avLst/>
            </a:prstGeom>
          </p:spPr>
        </p:pic>
        <p:pic>
          <p:nvPicPr>
            <p:cNvPr id="31" name="Imagen 30" descr="codelco.png"/>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2252660" y="3933056"/>
              <a:ext cx="1440160" cy="690349"/>
            </a:xfrm>
            <a:prstGeom prst="rect">
              <a:avLst/>
            </a:prstGeom>
          </p:spPr>
        </p:pic>
        <p:pic>
          <p:nvPicPr>
            <p:cNvPr id="32" name="Imagen 31" descr="collahuasi.png"/>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3738117" y="3961849"/>
              <a:ext cx="1502184" cy="720080"/>
            </a:xfrm>
            <a:prstGeom prst="rect">
              <a:avLst/>
            </a:prstGeom>
          </p:spPr>
        </p:pic>
        <p:pic>
          <p:nvPicPr>
            <p:cNvPr id="33" name="Imagen 32" descr="freeport.png"/>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152376" y="3847342"/>
              <a:ext cx="2160240" cy="1035523"/>
            </a:xfrm>
            <a:prstGeom prst="rect">
              <a:avLst/>
            </a:prstGeom>
          </p:spPr>
        </p:pic>
        <p:pic>
          <p:nvPicPr>
            <p:cNvPr id="34" name="Imagen 33" descr="glencore.png"/>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6300192" y="4077072"/>
              <a:ext cx="1296144" cy="621314"/>
            </a:xfrm>
            <a:prstGeom prst="rect">
              <a:avLst/>
            </a:prstGeom>
          </p:spPr>
        </p:pic>
        <p:pic>
          <p:nvPicPr>
            <p:cNvPr id="36" name="Imagen 35" descr="kinross.png"/>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331680" y="4919792"/>
              <a:ext cx="1374262" cy="658760"/>
            </a:xfrm>
            <a:prstGeom prst="rect">
              <a:avLst/>
            </a:prstGeom>
          </p:spPr>
        </p:pic>
        <p:pic>
          <p:nvPicPr>
            <p:cNvPr id="37" name="Imagen 36" descr="lumina.png"/>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3564730" y="5002488"/>
              <a:ext cx="1201747" cy="576064"/>
            </a:xfrm>
            <a:prstGeom prst="rect">
              <a:avLst/>
            </a:prstGeom>
          </p:spPr>
        </p:pic>
        <p:pic>
          <p:nvPicPr>
            <p:cNvPr id="38" name="Imagen 37" descr="pelambres.png"/>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1814149" y="4858472"/>
              <a:ext cx="1674699" cy="802776"/>
            </a:xfrm>
            <a:prstGeom prst="rect">
              <a:avLst/>
            </a:prstGeom>
          </p:spPr>
        </p:pic>
        <p:pic>
          <p:nvPicPr>
            <p:cNvPr id="39" name="Imagen 38" descr="Sin título-1.png"/>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7840951" y="5013176"/>
              <a:ext cx="1051529" cy="504056"/>
            </a:xfrm>
            <a:prstGeom prst="rect">
              <a:avLst/>
            </a:prstGeom>
          </p:spPr>
        </p:pic>
        <p:pic>
          <p:nvPicPr>
            <p:cNvPr id="40" name="Imagen 39"/>
            <p:cNvPicPr>
              <a:picLocks noChangeAspect="1"/>
            </p:cNvPicPr>
            <p:nvPr/>
          </p:nvPicPr>
          <p:blipFill rotWithShape="1">
            <a:blip r:embed="rId18" cstate="email">
              <a:extLst>
                <a:ext uri="{28A0092B-C50C-407E-A947-70E740481C1C}">
                  <a14:useLocalDpi xmlns:a14="http://schemas.microsoft.com/office/drawing/2010/main"/>
                </a:ext>
              </a:extLst>
            </a:blip>
            <a:srcRect/>
            <a:stretch/>
          </p:blipFill>
          <p:spPr>
            <a:xfrm>
              <a:off x="5364088" y="3975260"/>
              <a:ext cx="792088" cy="691939"/>
            </a:xfrm>
            <a:prstGeom prst="rect">
              <a:avLst/>
            </a:prstGeom>
          </p:spPr>
        </p:pic>
        <p:pic>
          <p:nvPicPr>
            <p:cNvPr id="41" name="Imagen 40" descr="consejo minero blanco.png"/>
            <p:cNvPicPr>
              <a:picLocks noChangeAspect="1"/>
            </p:cNvPicPr>
            <p:nvPr/>
          </p:nvPicPr>
          <p:blipFill>
            <a:blip r:embed="rId19" cstate="email">
              <a:extLst>
                <a:ext uri="{28A0092B-C50C-407E-A947-70E740481C1C}">
                  <a14:useLocalDpi xmlns:a14="http://schemas.microsoft.com/office/drawing/2010/main"/>
                </a:ext>
              </a:extLst>
            </a:blip>
            <a:stretch>
              <a:fillRect/>
            </a:stretch>
          </p:blipFill>
          <p:spPr>
            <a:xfrm>
              <a:off x="3635896" y="404664"/>
              <a:ext cx="2012331" cy="2160240"/>
            </a:xfrm>
            <a:prstGeom prst="rect">
              <a:avLst/>
            </a:prstGeom>
          </p:spPr>
        </p:pic>
        <p:pic>
          <p:nvPicPr>
            <p:cNvPr id="42" name="Imagen 41" descr="logo blanco.png"/>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5004048" y="4797152"/>
              <a:ext cx="1152128" cy="843148"/>
            </a:xfrm>
            <a:prstGeom prst="rect">
              <a:avLst/>
            </a:prstGeom>
          </p:spPr>
        </p:pic>
        <p:pic>
          <p:nvPicPr>
            <p:cNvPr id="44" name="Imagen 43" descr="a1.png"/>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6197797" y="5085184"/>
              <a:ext cx="1758579" cy="352044"/>
            </a:xfrm>
            <a:prstGeom prst="rect">
              <a:avLst/>
            </a:prstGeom>
          </p:spPr>
        </p:pic>
      </p:grpSp>
      <p:pic>
        <p:nvPicPr>
          <p:cNvPr id="19" name="Imagen 18"/>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2279632" y="3403748"/>
            <a:ext cx="1557785" cy="312356"/>
          </a:xfrm>
          <a:prstGeom prst="rect">
            <a:avLst/>
          </a:prstGeom>
        </p:spPr>
      </p:pic>
      <p:pic>
        <p:nvPicPr>
          <p:cNvPr id="3" name="Imagen 2"/>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7690496" y="4135854"/>
            <a:ext cx="1263600" cy="455949"/>
          </a:xfrm>
          <a:prstGeom prst="rect">
            <a:avLst/>
          </a:prstGeom>
        </p:spPr>
      </p:pic>
      <p:sp>
        <p:nvSpPr>
          <p:cNvPr id="20" name="19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latin typeface="Calibri"/>
              </a:rPr>
              <a:pPr/>
              <a:t>10</a:t>
            </a:fld>
            <a:endParaRPr lang="es-CL">
              <a:solidFill>
                <a:prstClr val="black">
                  <a:tint val="75000"/>
                </a:prstClr>
              </a:solidFill>
              <a:latin typeface="Calibri"/>
            </a:endParaRPr>
          </a:p>
        </p:txBody>
      </p:sp>
    </p:spTree>
    <p:extLst>
      <p:ext uri="{BB962C8B-B14F-4D97-AF65-F5344CB8AC3E}">
        <p14:creationId xmlns:p14="http://schemas.microsoft.com/office/powerpoint/2010/main" val="18317586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36" name="Título 1"/>
          <p:cNvSpPr txBox="1">
            <a:spLocks/>
          </p:cNvSpPr>
          <p:nvPr/>
        </p:nvSpPr>
        <p:spPr>
          <a:xfrm>
            <a:off x="0" y="260648"/>
            <a:ext cx="8560007" cy="64807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_tradnl" sz="2200" b="1" dirty="0" smtClean="0">
                <a:solidFill>
                  <a:srgbClr val="595959"/>
                </a:solidFill>
                <a:cs typeface="Helvetica"/>
              </a:rPr>
              <a:t>Introducción</a:t>
            </a:r>
            <a:endParaRPr lang="es-ES_tradnl" sz="1600" dirty="0">
              <a:solidFill>
                <a:srgbClr val="595959"/>
              </a:solidFill>
              <a:cs typeface="Helvetica"/>
            </a:endParaRPr>
          </a:p>
        </p:txBody>
      </p:sp>
      <p:sp>
        <p:nvSpPr>
          <p:cNvPr id="15" name="Rectángulo 14"/>
          <p:cNvSpPr/>
          <p:nvPr/>
        </p:nvSpPr>
        <p:spPr>
          <a:xfrm>
            <a:off x="447675" y="1124744"/>
            <a:ext cx="8207375" cy="4770537"/>
          </a:xfrm>
          <a:prstGeom prst="rect">
            <a:avLst/>
          </a:prstGeom>
        </p:spPr>
        <p:txBody>
          <a:bodyPr wrap="square">
            <a:spAutoFit/>
          </a:bodyPr>
          <a:lstStyle/>
          <a:p>
            <a:pPr marL="285750" indent="-285750">
              <a:buClr>
                <a:srgbClr val="F79646">
                  <a:lumMod val="50000"/>
                </a:srgbClr>
              </a:buClr>
              <a:buSzPct val="70000"/>
              <a:buFont typeface="Wingdings" charset="2"/>
              <a:buChar char="u"/>
              <a:defRPr/>
            </a:pPr>
            <a:r>
              <a:rPr lang="es-CL" sz="1600" kern="0" dirty="0">
                <a:solidFill>
                  <a:srgbClr val="EEECE1">
                    <a:lumMod val="25000"/>
                  </a:srgbClr>
                </a:solidFill>
                <a:cs typeface="Helvetica"/>
              </a:rPr>
              <a:t>El cambio principal que propone el proyecto de ley es reducir la duración máxima de la jornada de trabajo semanal desde 45 a 40 horas. </a:t>
            </a:r>
          </a:p>
          <a:p>
            <a:pPr marL="285750" indent="-285750">
              <a:buClr>
                <a:srgbClr val="F79646">
                  <a:lumMod val="50000"/>
                </a:srgbClr>
              </a:buClr>
              <a:buSzPct val="70000"/>
              <a:buFont typeface="Wingdings" charset="2"/>
              <a:buChar char="u"/>
              <a:defRPr/>
            </a:pPr>
            <a:endParaRPr lang="es-CL" sz="1600" kern="0" dirty="0">
              <a:solidFill>
                <a:srgbClr val="EEECE1">
                  <a:lumMod val="25000"/>
                </a:srgbClr>
              </a:solidFill>
              <a:cs typeface="Helvetica"/>
            </a:endParaRPr>
          </a:p>
          <a:p>
            <a:pPr marL="285750" indent="-285750">
              <a:buClr>
                <a:srgbClr val="F79646">
                  <a:lumMod val="50000"/>
                </a:srgbClr>
              </a:buClr>
              <a:buSzPct val="70000"/>
              <a:buFont typeface="Wingdings" charset="2"/>
              <a:buChar char="u"/>
              <a:defRPr/>
            </a:pPr>
            <a:r>
              <a:rPr lang="es-CL" sz="1600" kern="0" dirty="0">
                <a:solidFill>
                  <a:srgbClr val="EEECE1">
                    <a:lumMod val="25000"/>
                  </a:srgbClr>
                </a:solidFill>
                <a:cs typeface="Helvetica"/>
              </a:rPr>
              <a:t>De acuerdo a sus autores, el </a:t>
            </a:r>
            <a:r>
              <a:rPr lang="es-CL" sz="1600" kern="0" dirty="0" smtClean="0">
                <a:solidFill>
                  <a:srgbClr val="EEECE1">
                    <a:lumMod val="25000"/>
                  </a:srgbClr>
                </a:solidFill>
                <a:cs typeface="Helvetica"/>
              </a:rPr>
              <a:t>objetivo central es </a:t>
            </a:r>
            <a:r>
              <a:rPr lang="es-CL" sz="1600" kern="0" dirty="0">
                <a:solidFill>
                  <a:srgbClr val="EEECE1">
                    <a:lumMod val="25000"/>
                  </a:srgbClr>
                </a:solidFill>
                <a:cs typeface="Helvetica"/>
              </a:rPr>
              <a:t>aumentar la calidad de vida de los trabajadores.</a:t>
            </a:r>
          </a:p>
          <a:p>
            <a:pPr marL="285750" indent="-285750">
              <a:buClr>
                <a:srgbClr val="F79646">
                  <a:lumMod val="50000"/>
                </a:srgbClr>
              </a:buClr>
              <a:buSzPct val="70000"/>
              <a:buFont typeface="Wingdings" charset="2"/>
              <a:buChar char="u"/>
              <a:defRPr/>
            </a:pPr>
            <a:endParaRPr lang="es-CL" sz="1600" kern="0" dirty="0">
              <a:solidFill>
                <a:srgbClr val="EEECE1">
                  <a:lumMod val="25000"/>
                </a:srgbClr>
              </a:solidFill>
              <a:cs typeface="Helvetica"/>
            </a:endParaRPr>
          </a:p>
          <a:p>
            <a:pPr marL="285750" indent="-285750">
              <a:buClr>
                <a:srgbClr val="F79646">
                  <a:lumMod val="50000"/>
                </a:srgbClr>
              </a:buClr>
              <a:buSzPct val="70000"/>
              <a:buFont typeface="Wingdings" charset="2"/>
              <a:buChar char="u"/>
              <a:defRPr/>
            </a:pPr>
            <a:r>
              <a:rPr lang="es-CL" sz="1600" kern="0" dirty="0">
                <a:solidFill>
                  <a:srgbClr val="EEECE1">
                    <a:lumMod val="25000"/>
                  </a:srgbClr>
                </a:solidFill>
                <a:cs typeface="Helvetica"/>
              </a:rPr>
              <a:t>Entre los fundamentos de la iniciativa están los siguientes: </a:t>
            </a:r>
          </a:p>
          <a:p>
            <a:pPr marL="742950" lvl="1" indent="-285750">
              <a:buClr>
                <a:srgbClr val="F79646">
                  <a:lumMod val="50000"/>
                </a:srgbClr>
              </a:buClr>
              <a:buSzPct val="70000"/>
              <a:buFont typeface="Arial" panose="020B0604020202020204" pitchFamily="34" charset="0"/>
              <a:buChar char="•"/>
              <a:defRPr/>
            </a:pPr>
            <a:r>
              <a:rPr lang="es-CL" sz="1600" kern="0" dirty="0">
                <a:solidFill>
                  <a:srgbClr val="EEECE1">
                    <a:lumMod val="25000"/>
                  </a:srgbClr>
                </a:solidFill>
                <a:cs typeface="Helvetica"/>
              </a:rPr>
              <a:t>En Chile se trabaja semanalmente una cantidad de horas excesivas, lo que repercute directamente en una baja valorización del trabajo asalariado.</a:t>
            </a:r>
          </a:p>
          <a:p>
            <a:pPr marL="742950" lvl="1" indent="-285750">
              <a:buClr>
                <a:srgbClr val="F79646">
                  <a:lumMod val="50000"/>
                </a:srgbClr>
              </a:buClr>
              <a:buSzPct val="70000"/>
              <a:buFont typeface="Arial" panose="020B0604020202020204" pitchFamily="34" charset="0"/>
              <a:buChar char="•"/>
              <a:defRPr/>
            </a:pPr>
            <a:r>
              <a:rPr lang="es-CL" sz="1600" kern="0" dirty="0">
                <a:solidFill>
                  <a:srgbClr val="EEECE1">
                    <a:lumMod val="25000"/>
                  </a:srgbClr>
                </a:solidFill>
                <a:cs typeface="Helvetica"/>
              </a:rPr>
              <a:t>En los países donde se ha implementado una reducción de la jornada laboral, la tendencia muestra que el valor de la productividad media del trabajo aumenta considerablemente.</a:t>
            </a:r>
          </a:p>
          <a:p>
            <a:pPr marL="742950" lvl="1" indent="-285750">
              <a:buClr>
                <a:srgbClr val="F79646">
                  <a:lumMod val="50000"/>
                </a:srgbClr>
              </a:buClr>
              <a:buSzPct val="70000"/>
              <a:buFont typeface="Arial" panose="020B0604020202020204" pitchFamily="34" charset="0"/>
              <a:buChar char="•"/>
              <a:defRPr/>
            </a:pPr>
            <a:r>
              <a:rPr lang="es-CL" sz="1600" kern="0" dirty="0">
                <a:solidFill>
                  <a:srgbClr val="EEECE1">
                    <a:lumMod val="25000"/>
                  </a:srgbClr>
                </a:solidFill>
                <a:cs typeface="Helvetica"/>
              </a:rPr>
              <a:t>La reducción de la jornada de trabajo asegura el mejoramiento de las condiciones de vida de los trabajadores y </a:t>
            </a:r>
            <a:r>
              <a:rPr lang="es-CL" sz="1600" i="1" kern="0" dirty="0" err="1">
                <a:solidFill>
                  <a:srgbClr val="EEECE1">
                    <a:lumMod val="25000"/>
                  </a:srgbClr>
                </a:solidFill>
                <a:cs typeface="Helvetica"/>
              </a:rPr>
              <a:t>ceteris</a:t>
            </a:r>
            <a:r>
              <a:rPr lang="es-CL" sz="1600" i="1" kern="0" dirty="0">
                <a:solidFill>
                  <a:srgbClr val="EEECE1">
                    <a:lumMod val="25000"/>
                  </a:srgbClr>
                </a:solidFill>
                <a:cs typeface="Helvetica"/>
              </a:rPr>
              <a:t> </a:t>
            </a:r>
            <a:r>
              <a:rPr lang="es-CL" sz="1600" i="1" kern="0" dirty="0" err="1">
                <a:solidFill>
                  <a:srgbClr val="EEECE1">
                    <a:lumMod val="25000"/>
                  </a:srgbClr>
                </a:solidFill>
                <a:cs typeface="Helvetica"/>
              </a:rPr>
              <a:t>paribus</a:t>
            </a:r>
            <a:r>
              <a:rPr lang="es-CL" sz="1600" kern="0" dirty="0">
                <a:solidFill>
                  <a:srgbClr val="EEECE1">
                    <a:lumMod val="25000"/>
                  </a:srgbClr>
                </a:solidFill>
                <a:cs typeface="Helvetica"/>
              </a:rPr>
              <a:t> aumenta los salarios reales.</a:t>
            </a:r>
          </a:p>
          <a:p>
            <a:pPr marL="285750" indent="-285750">
              <a:buClr>
                <a:srgbClr val="F79646">
                  <a:lumMod val="50000"/>
                </a:srgbClr>
              </a:buClr>
              <a:buSzPct val="70000"/>
              <a:buFont typeface="Wingdings" charset="2"/>
              <a:buChar char="u"/>
              <a:defRPr/>
            </a:pPr>
            <a:endParaRPr lang="es-CL" sz="1600" kern="0" dirty="0" smtClean="0">
              <a:solidFill>
                <a:srgbClr val="EEECE1">
                  <a:lumMod val="25000"/>
                </a:srgbClr>
              </a:solidFill>
              <a:cs typeface="Helvetica"/>
            </a:endParaRPr>
          </a:p>
          <a:p>
            <a:pPr marL="285750" indent="-285750">
              <a:buClr>
                <a:srgbClr val="F79646">
                  <a:lumMod val="50000"/>
                </a:srgbClr>
              </a:buClr>
              <a:buSzPct val="70000"/>
              <a:buFont typeface="Wingdings" charset="2"/>
              <a:buChar char="u"/>
              <a:defRPr/>
            </a:pPr>
            <a:r>
              <a:rPr lang="es-CL" sz="1600" kern="0" dirty="0" smtClean="0">
                <a:solidFill>
                  <a:srgbClr val="EEECE1">
                    <a:lumMod val="25000"/>
                  </a:srgbClr>
                </a:solidFill>
                <a:cs typeface="Helvetica"/>
              </a:rPr>
              <a:t>De acuerdo a lo anterior, nos referiremos a los siguientes temas:</a:t>
            </a:r>
          </a:p>
          <a:p>
            <a:pPr marL="742950" lvl="1" indent="-285750">
              <a:buClr>
                <a:srgbClr val="F79646">
                  <a:lumMod val="50000"/>
                </a:srgbClr>
              </a:buClr>
              <a:buSzPct val="70000"/>
              <a:buFont typeface="Arial" panose="020B0604020202020204" pitchFamily="34" charset="0"/>
              <a:buChar char="•"/>
              <a:defRPr/>
            </a:pPr>
            <a:r>
              <a:rPr lang="es-CL" sz="1600" kern="0" dirty="0" smtClean="0">
                <a:solidFill>
                  <a:srgbClr val="EEECE1">
                    <a:lumMod val="25000"/>
                  </a:srgbClr>
                </a:solidFill>
                <a:cs typeface="Helvetica"/>
              </a:rPr>
              <a:t>Caracterización del trabajo en minería</a:t>
            </a:r>
          </a:p>
          <a:p>
            <a:pPr marL="742950" lvl="1" indent="-285750">
              <a:buClr>
                <a:srgbClr val="F79646">
                  <a:lumMod val="50000"/>
                </a:srgbClr>
              </a:buClr>
              <a:buSzPct val="70000"/>
              <a:buFont typeface="Arial" panose="020B0604020202020204" pitchFamily="34" charset="0"/>
              <a:buChar char="•"/>
              <a:defRPr/>
            </a:pPr>
            <a:r>
              <a:rPr lang="es-CL" sz="1600" dirty="0" smtClean="0">
                <a:solidFill>
                  <a:srgbClr val="595959"/>
                </a:solidFill>
                <a:cs typeface="Helvetica"/>
              </a:rPr>
              <a:t>Impactos </a:t>
            </a:r>
            <a:r>
              <a:rPr lang="es-CL" sz="1600" dirty="0">
                <a:solidFill>
                  <a:srgbClr val="595959"/>
                </a:solidFill>
                <a:cs typeface="Helvetica"/>
              </a:rPr>
              <a:t>de una reducción de jornada en la </a:t>
            </a:r>
            <a:r>
              <a:rPr lang="es-CL" sz="1600" dirty="0" smtClean="0">
                <a:solidFill>
                  <a:srgbClr val="595959"/>
                </a:solidFill>
                <a:cs typeface="Helvetica"/>
              </a:rPr>
              <a:t>minería</a:t>
            </a:r>
            <a:endParaRPr lang="es-CL" sz="1600" kern="0" dirty="0" smtClean="0">
              <a:solidFill>
                <a:srgbClr val="EEECE1">
                  <a:lumMod val="25000"/>
                </a:srgbClr>
              </a:solidFill>
              <a:cs typeface="Helvetica"/>
            </a:endParaRPr>
          </a:p>
          <a:p>
            <a:pPr marL="742950" lvl="1" indent="-285750">
              <a:buClr>
                <a:srgbClr val="F79646">
                  <a:lumMod val="50000"/>
                </a:srgbClr>
              </a:buClr>
              <a:buSzPct val="70000"/>
              <a:buFont typeface="Arial" panose="020B0604020202020204" pitchFamily="34" charset="0"/>
              <a:buChar char="•"/>
              <a:defRPr/>
            </a:pPr>
            <a:r>
              <a:rPr lang="es-CL" sz="1600" kern="0" dirty="0" smtClean="0">
                <a:solidFill>
                  <a:srgbClr val="EEECE1">
                    <a:lumMod val="25000"/>
                  </a:srgbClr>
                </a:solidFill>
                <a:cs typeface="Helvetica"/>
              </a:rPr>
              <a:t>Resultados de análisis técnicos</a:t>
            </a:r>
            <a:endParaRPr lang="es-CL" sz="1600" kern="0" dirty="0">
              <a:solidFill>
                <a:srgbClr val="EEECE1">
                  <a:lumMod val="25000"/>
                </a:srgbClr>
              </a:solidFill>
              <a:cs typeface="Helvetica"/>
            </a:endParaRPr>
          </a:p>
        </p:txBody>
      </p:sp>
      <p:sp>
        <p:nvSpPr>
          <p:cNvPr id="2" name="1 Marcador de número de diapositiva"/>
          <p:cNvSpPr>
            <a:spLocks noGrp="1"/>
          </p:cNvSpPr>
          <p:nvPr>
            <p:ph type="sldNum" sz="quarter" idx="12"/>
          </p:nvPr>
        </p:nvSpPr>
        <p:spPr/>
        <p:txBody>
          <a:bodyPr/>
          <a:lstStyle/>
          <a:p>
            <a:fld id="{5FDE483F-0E7A-45AC-95FF-169F4B4D8495}" type="slidenum">
              <a:rPr lang="es-CL" smtClean="0"/>
              <a:t>2</a:t>
            </a:fld>
            <a:endParaRPr lang="es-CL"/>
          </a:p>
        </p:txBody>
      </p:sp>
    </p:spTree>
    <p:extLst>
      <p:ext uri="{BB962C8B-B14F-4D97-AF65-F5344CB8AC3E}">
        <p14:creationId xmlns:p14="http://schemas.microsoft.com/office/powerpoint/2010/main" val="37611569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36" name="Título 1"/>
          <p:cNvSpPr txBox="1">
            <a:spLocks/>
          </p:cNvSpPr>
          <p:nvPr/>
        </p:nvSpPr>
        <p:spPr>
          <a:xfrm>
            <a:off x="-28575" y="146348"/>
            <a:ext cx="8560007" cy="64807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_tradnl" sz="2200" b="1" dirty="0" smtClean="0">
                <a:solidFill>
                  <a:srgbClr val="595959"/>
                </a:solidFill>
                <a:cs typeface="Helvetica"/>
              </a:rPr>
              <a:t>Caracterización del trabajo en minería</a:t>
            </a:r>
            <a:endParaRPr lang="es-ES_tradnl" sz="1600" dirty="0">
              <a:solidFill>
                <a:srgbClr val="595959"/>
              </a:solidFill>
              <a:cs typeface="Helvetica"/>
            </a:endParaRPr>
          </a:p>
        </p:txBody>
      </p:sp>
      <p:sp>
        <p:nvSpPr>
          <p:cNvPr id="15" name="Rectángulo 14"/>
          <p:cNvSpPr/>
          <p:nvPr/>
        </p:nvSpPr>
        <p:spPr>
          <a:xfrm>
            <a:off x="323529" y="1196752"/>
            <a:ext cx="8424936" cy="4770537"/>
          </a:xfrm>
          <a:prstGeom prst="rect">
            <a:avLst/>
          </a:prstGeom>
        </p:spPr>
        <p:txBody>
          <a:bodyPr wrap="square">
            <a:spAutoFit/>
          </a:bodyPr>
          <a:lstStyle/>
          <a:p>
            <a:pPr marL="285750" indent="-285750">
              <a:buClr>
                <a:srgbClr val="F79646">
                  <a:lumMod val="50000"/>
                </a:srgbClr>
              </a:buClr>
              <a:buSzPct val="70000"/>
              <a:buFont typeface="Wingdings" charset="2"/>
              <a:buChar char="u"/>
              <a:defRPr/>
            </a:pPr>
            <a:r>
              <a:rPr lang="es-CL" sz="1600" kern="0" dirty="0" smtClean="0">
                <a:solidFill>
                  <a:srgbClr val="EEECE1">
                    <a:lumMod val="25000"/>
                  </a:srgbClr>
                </a:solidFill>
                <a:cs typeface="Helvetica"/>
              </a:rPr>
              <a:t>El empleo en minería es de 227 mil trabajadores, equivalentes al 2,7% del empleo del país.</a:t>
            </a:r>
          </a:p>
          <a:p>
            <a:pPr marL="742950" lvl="1" indent="-285750">
              <a:buClr>
                <a:srgbClr val="F79646">
                  <a:lumMod val="50000"/>
                </a:srgbClr>
              </a:buClr>
              <a:buSzPct val="70000"/>
              <a:buFont typeface="Arial" panose="020B0604020202020204" pitchFamily="34" charset="0"/>
              <a:buChar char="•"/>
              <a:defRPr/>
            </a:pPr>
            <a:r>
              <a:rPr lang="es-CL" sz="1600" kern="0" dirty="0" smtClean="0">
                <a:solidFill>
                  <a:srgbClr val="EEECE1">
                    <a:lumMod val="25000"/>
                  </a:srgbClr>
                </a:solidFill>
                <a:cs typeface="Helvetica"/>
              </a:rPr>
              <a:t>Al considerar el empleo indirecto, esa participación sube al 9,5%.</a:t>
            </a:r>
          </a:p>
          <a:p>
            <a:pPr marL="742950" lvl="1" indent="-285750">
              <a:buClr>
                <a:srgbClr val="F79646">
                  <a:lumMod val="50000"/>
                </a:srgbClr>
              </a:buClr>
              <a:buSzPct val="70000"/>
              <a:buFont typeface="Arial" panose="020B0604020202020204" pitchFamily="34" charset="0"/>
              <a:buChar char="•"/>
              <a:defRPr/>
            </a:pPr>
            <a:r>
              <a:rPr lang="es-CL" sz="1600" kern="0" dirty="0" smtClean="0">
                <a:solidFill>
                  <a:srgbClr val="EEECE1">
                    <a:lumMod val="25000"/>
                  </a:srgbClr>
                </a:solidFill>
                <a:cs typeface="Helvetica"/>
              </a:rPr>
              <a:t>En regiones del norte el empleo directo más el indirecto llegan a representar un 62%. </a:t>
            </a:r>
          </a:p>
          <a:p>
            <a:pPr marL="285750" indent="-285750">
              <a:buClr>
                <a:srgbClr val="F79646">
                  <a:lumMod val="50000"/>
                </a:srgbClr>
              </a:buClr>
              <a:buSzPct val="70000"/>
              <a:buFont typeface="Wingdings" charset="2"/>
              <a:buChar char="u"/>
              <a:defRPr/>
            </a:pPr>
            <a:endParaRPr lang="es-CL" sz="1600" kern="0" dirty="0">
              <a:solidFill>
                <a:srgbClr val="EEECE1">
                  <a:lumMod val="25000"/>
                </a:srgbClr>
              </a:solidFill>
              <a:cs typeface="Helvetica"/>
            </a:endParaRPr>
          </a:p>
          <a:p>
            <a:pPr marL="285750" indent="-285750">
              <a:buClr>
                <a:srgbClr val="F79646">
                  <a:lumMod val="50000"/>
                </a:srgbClr>
              </a:buClr>
              <a:buSzPct val="70000"/>
              <a:buFont typeface="Wingdings" charset="2"/>
              <a:buChar char="u"/>
              <a:defRPr/>
            </a:pPr>
            <a:r>
              <a:rPr lang="es-CL" sz="1600" kern="0" dirty="0" smtClean="0">
                <a:solidFill>
                  <a:srgbClr val="EEECE1">
                    <a:lumMod val="25000"/>
                  </a:srgbClr>
                </a:solidFill>
                <a:cs typeface="Helvetica"/>
              </a:rPr>
              <a:t>El ingreso imponible mensual de los trabajadores mineros es el más alto entre los sectores económicos del país, con $1,4 millones (el promedio del país es $776 mil).</a:t>
            </a:r>
          </a:p>
          <a:p>
            <a:pPr marL="285750" indent="-285750">
              <a:buClr>
                <a:srgbClr val="F79646">
                  <a:lumMod val="50000"/>
                </a:srgbClr>
              </a:buClr>
              <a:buSzPct val="70000"/>
              <a:buFont typeface="Wingdings" charset="2"/>
              <a:buChar char="u"/>
              <a:defRPr/>
            </a:pPr>
            <a:endParaRPr lang="es-CL" sz="1600" kern="0" dirty="0">
              <a:solidFill>
                <a:srgbClr val="EEECE1">
                  <a:lumMod val="25000"/>
                </a:srgbClr>
              </a:solidFill>
              <a:cs typeface="Helvetica"/>
            </a:endParaRPr>
          </a:p>
          <a:p>
            <a:pPr marL="285750" indent="-285750">
              <a:buClr>
                <a:srgbClr val="F79646">
                  <a:lumMod val="50000"/>
                </a:srgbClr>
              </a:buClr>
              <a:buSzPct val="70000"/>
              <a:buFont typeface="Wingdings" charset="2"/>
              <a:buChar char="u"/>
              <a:defRPr/>
            </a:pPr>
            <a:r>
              <a:rPr lang="es-CL" sz="1600" kern="0" dirty="0" smtClean="0">
                <a:solidFill>
                  <a:srgbClr val="EEECE1">
                    <a:lumMod val="25000"/>
                  </a:srgbClr>
                </a:solidFill>
                <a:cs typeface="Helvetica"/>
              </a:rPr>
              <a:t>La tasa de accidentabilidad es la </a:t>
            </a:r>
            <a:r>
              <a:rPr lang="es-CL" sz="1600" kern="0" dirty="0">
                <a:solidFill>
                  <a:srgbClr val="EEECE1">
                    <a:lumMod val="25000"/>
                  </a:srgbClr>
                </a:solidFill>
                <a:cs typeface="Helvetica"/>
              </a:rPr>
              <a:t>menor entre los sectores económicos del país, con </a:t>
            </a:r>
            <a:r>
              <a:rPr lang="es-CL" sz="1600" kern="0" dirty="0" smtClean="0">
                <a:solidFill>
                  <a:srgbClr val="EEECE1">
                    <a:lumMod val="25000"/>
                  </a:srgbClr>
                </a:solidFill>
                <a:cs typeface="Helvetica"/>
              </a:rPr>
              <a:t>1,1 accidentes por cada 100 trabajadores (el promedio del país es 3,1).</a:t>
            </a:r>
          </a:p>
          <a:p>
            <a:pPr marL="285750" indent="-285750">
              <a:buClr>
                <a:srgbClr val="F79646">
                  <a:lumMod val="50000"/>
                </a:srgbClr>
              </a:buClr>
              <a:buSzPct val="70000"/>
              <a:buFont typeface="Wingdings" charset="2"/>
              <a:buChar char="u"/>
              <a:defRPr/>
            </a:pPr>
            <a:endParaRPr lang="es-CL" sz="1600" kern="0" dirty="0">
              <a:solidFill>
                <a:srgbClr val="EEECE1">
                  <a:lumMod val="25000"/>
                </a:srgbClr>
              </a:solidFill>
              <a:cs typeface="Helvetica"/>
            </a:endParaRPr>
          </a:p>
          <a:p>
            <a:pPr marL="285750" indent="-285750">
              <a:buClr>
                <a:srgbClr val="F79646">
                  <a:lumMod val="50000"/>
                </a:srgbClr>
              </a:buClr>
              <a:buSzPct val="70000"/>
              <a:buFont typeface="Wingdings" charset="2"/>
              <a:buChar char="u"/>
              <a:defRPr/>
            </a:pPr>
            <a:r>
              <a:rPr lang="es-CL" sz="1600" kern="0" dirty="0" smtClean="0">
                <a:solidFill>
                  <a:srgbClr val="EEECE1">
                    <a:lumMod val="25000"/>
                  </a:srgbClr>
                </a:solidFill>
                <a:cs typeface="Helvetica"/>
              </a:rPr>
              <a:t>En tasa de mortalidad está en el segundo lugar entre </a:t>
            </a:r>
            <a:r>
              <a:rPr lang="es-CL" sz="1600" kern="0" dirty="0">
                <a:solidFill>
                  <a:srgbClr val="EEECE1">
                    <a:lumMod val="25000"/>
                  </a:srgbClr>
                </a:solidFill>
                <a:cs typeface="Helvetica"/>
              </a:rPr>
              <a:t>los sectores económicos del país</a:t>
            </a:r>
            <a:r>
              <a:rPr lang="es-CL" sz="1600" kern="0" dirty="0" smtClean="0">
                <a:solidFill>
                  <a:srgbClr val="EEECE1">
                    <a:lumMod val="25000"/>
                  </a:srgbClr>
                </a:solidFill>
                <a:cs typeface="Helvetica"/>
              </a:rPr>
              <a:t>, con </a:t>
            </a:r>
            <a:r>
              <a:rPr lang="es-CL" sz="1600" kern="0" dirty="0">
                <a:solidFill>
                  <a:srgbClr val="EEECE1">
                    <a:lumMod val="25000"/>
                  </a:srgbClr>
                </a:solidFill>
                <a:cs typeface="Helvetica"/>
              </a:rPr>
              <a:t>9</a:t>
            </a:r>
            <a:r>
              <a:rPr lang="es-CL" sz="1600" kern="0" dirty="0" smtClean="0">
                <a:solidFill>
                  <a:srgbClr val="EEECE1">
                    <a:lumMod val="25000"/>
                  </a:srgbClr>
                </a:solidFill>
                <a:cs typeface="Helvetica"/>
              </a:rPr>
              <a:t> fatalidades por cada 100.000 trabajadores (el promedio del país es 3,4).</a:t>
            </a:r>
          </a:p>
          <a:p>
            <a:pPr marL="742950" lvl="1" indent="-285750">
              <a:buClr>
                <a:srgbClr val="F79646">
                  <a:lumMod val="50000"/>
                </a:srgbClr>
              </a:buClr>
              <a:buSzPct val="70000"/>
              <a:buFont typeface="Arial" panose="020B0604020202020204" pitchFamily="34" charset="0"/>
              <a:buChar char="•"/>
              <a:defRPr/>
            </a:pPr>
            <a:r>
              <a:rPr lang="es-CL" sz="1600" kern="0" dirty="0" smtClean="0">
                <a:solidFill>
                  <a:srgbClr val="EEECE1">
                    <a:lumMod val="25000"/>
                  </a:srgbClr>
                </a:solidFill>
                <a:cs typeface="Helvetica"/>
              </a:rPr>
              <a:t>En los últimos 10 años ha caído en 66%. </a:t>
            </a:r>
          </a:p>
          <a:p>
            <a:pPr marL="285750" indent="-285750">
              <a:buClr>
                <a:srgbClr val="F79646">
                  <a:lumMod val="50000"/>
                </a:srgbClr>
              </a:buClr>
              <a:buSzPct val="70000"/>
              <a:buFont typeface="Wingdings" charset="2"/>
              <a:buChar char="u"/>
              <a:defRPr/>
            </a:pPr>
            <a:endParaRPr lang="es-CL" sz="1600" kern="0" dirty="0" smtClean="0">
              <a:solidFill>
                <a:srgbClr val="EEECE1">
                  <a:lumMod val="25000"/>
                </a:srgbClr>
              </a:solidFill>
              <a:cs typeface="Helvetica"/>
            </a:endParaRPr>
          </a:p>
          <a:p>
            <a:pPr marL="285750" indent="-285750">
              <a:buClr>
                <a:srgbClr val="F79646">
                  <a:lumMod val="50000"/>
                </a:srgbClr>
              </a:buClr>
              <a:buSzPct val="70000"/>
              <a:buFont typeface="Wingdings" charset="2"/>
              <a:buChar char="u"/>
              <a:defRPr/>
            </a:pPr>
            <a:r>
              <a:rPr lang="es-CL" sz="1600" kern="0" dirty="0" smtClean="0">
                <a:solidFill>
                  <a:srgbClr val="EEECE1">
                    <a:lumMod val="25000"/>
                  </a:srgbClr>
                </a:solidFill>
                <a:cs typeface="Helvetica"/>
              </a:rPr>
              <a:t>Las tasas de sindicalización en las empresas de la gran minería superan el 70%.</a:t>
            </a:r>
          </a:p>
          <a:p>
            <a:pPr marL="742950" lvl="1" indent="-285750">
              <a:buClr>
                <a:srgbClr val="F79646">
                  <a:lumMod val="50000"/>
                </a:srgbClr>
              </a:buClr>
              <a:buSzPct val="70000"/>
              <a:buFont typeface="Arial" panose="020B0604020202020204" pitchFamily="34" charset="0"/>
              <a:buChar char="•"/>
              <a:defRPr/>
            </a:pPr>
            <a:r>
              <a:rPr lang="es-CL" sz="1600" kern="0" dirty="0" smtClean="0">
                <a:solidFill>
                  <a:srgbClr val="EEECE1">
                    <a:lumMod val="25000"/>
                  </a:srgbClr>
                </a:solidFill>
                <a:cs typeface="Helvetica"/>
              </a:rPr>
              <a:t>Las jornadas, al ser de tipo excepcional, son materia de negociación  </a:t>
            </a:r>
          </a:p>
          <a:p>
            <a:pPr marL="285750" indent="-285750">
              <a:buClr>
                <a:srgbClr val="F79646">
                  <a:lumMod val="50000"/>
                </a:srgbClr>
              </a:buClr>
              <a:buSzPct val="70000"/>
              <a:buFont typeface="Wingdings" charset="2"/>
              <a:buChar char="u"/>
              <a:defRPr/>
            </a:pPr>
            <a:endParaRPr lang="es-CL" sz="1600" kern="0" dirty="0">
              <a:solidFill>
                <a:srgbClr val="EEECE1">
                  <a:lumMod val="25000"/>
                </a:srgbClr>
              </a:solidFill>
              <a:cs typeface="Helvetica"/>
            </a:endParaRPr>
          </a:p>
          <a:p>
            <a:pPr marL="285750" indent="-285750">
              <a:buClr>
                <a:srgbClr val="F79646">
                  <a:lumMod val="50000"/>
                </a:srgbClr>
              </a:buClr>
              <a:buSzPct val="70000"/>
              <a:buFont typeface="Wingdings" charset="2"/>
              <a:buChar char="u"/>
              <a:defRPr/>
            </a:pPr>
            <a:endParaRPr lang="es-CL" sz="1600" kern="0" dirty="0">
              <a:solidFill>
                <a:srgbClr val="EEECE1">
                  <a:lumMod val="25000"/>
                </a:srgbClr>
              </a:solidFill>
              <a:cs typeface="Helvetica"/>
            </a:endParaRPr>
          </a:p>
          <a:p>
            <a:pPr marL="285750" indent="-285750">
              <a:buClr>
                <a:srgbClr val="F79646">
                  <a:lumMod val="50000"/>
                </a:srgbClr>
              </a:buClr>
              <a:buSzPct val="70000"/>
              <a:buFont typeface="Wingdings" charset="2"/>
              <a:buChar char=""/>
              <a:defRPr/>
            </a:pPr>
            <a:endParaRPr lang="es-CL" sz="1600" kern="0" dirty="0">
              <a:solidFill>
                <a:srgbClr val="EEECE1">
                  <a:lumMod val="25000"/>
                </a:srgbClr>
              </a:solidFill>
              <a:cs typeface="Helvetica"/>
            </a:endParaRPr>
          </a:p>
        </p:txBody>
      </p:sp>
      <p:sp>
        <p:nvSpPr>
          <p:cNvPr id="2" name="1 Marcador de número de diapositiva"/>
          <p:cNvSpPr>
            <a:spLocks noGrp="1"/>
          </p:cNvSpPr>
          <p:nvPr>
            <p:ph type="sldNum" sz="quarter" idx="12"/>
          </p:nvPr>
        </p:nvSpPr>
        <p:spPr/>
        <p:txBody>
          <a:bodyPr/>
          <a:lstStyle/>
          <a:p>
            <a:fld id="{5FDE483F-0E7A-45AC-95FF-169F4B4D8495}" type="slidenum">
              <a:rPr lang="es-CL" smtClean="0"/>
              <a:t>3</a:t>
            </a:fld>
            <a:endParaRPr lang="es-CL"/>
          </a:p>
        </p:txBody>
      </p:sp>
    </p:spTree>
    <p:extLst>
      <p:ext uri="{BB962C8B-B14F-4D97-AF65-F5344CB8AC3E}">
        <p14:creationId xmlns:p14="http://schemas.microsoft.com/office/powerpoint/2010/main" val="1223521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36" name="Título 1"/>
          <p:cNvSpPr txBox="1">
            <a:spLocks/>
          </p:cNvSpPr>
          <p:nvPr/>
        </p:nvSpPr>
        <p:spPr>
          <a:xfrm>
            <a:off x="-28575" y="146348"/>
            <a:ext cx="8560007" cy="64807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_tradnl" sz="2200" b="1" dirty="0" smtClean="0">
                <a:solidFill>
                  <a:srgbClr val="595959"/>
                </a:solidFill>
                <a:cs typeface="Helvetica"/>
              </a:rPr>
              <a:t>Caracterización del trabajo en minería</a:t>
            </a:r>
            <a:endParaRPr lang="es-ES_tradnl" sz="1600" dirty="0">
              <a:solidFill>
                <a:srgbClr val="595959"/>
              </a:solidFill>
              <a:cs typeface="Helvetica"/>
            </a:endParaRPr>
          </a:p>
        </p:txBody>
      </p:sp>
      <p:sp>
        <p:nvSpPr>
          <p:cNvPr id="4" name="Rectángulo 14"/>
          <p:cNvSpPr/>
          <p:nvPr/>
        </p:nvSpPr>
        <p:spPr>
          <a:xfrm>
            <a:off x="568946" y="804168"/>
            <a:ext cx="8207375" cy="5509200"/>
          </a:xfrm>
          <a:prstGeom prst="rect">
            <a:avLst/>
          </a:prstGeom>
        </p:spPr>
        <p:txBody>
          <a:bodyPr wrap="square">
            <a:spAutoFit/>
          </a:bodyPr>
          <a:lstStyle/>
          <a:p>
            <a:pPr marL="285750" indent="-285750">
              <a:buClr>
                <a:srgbClr val="F79646">
                  <a:lumMod val="50000"/>
                </a:srgbClr>
              </a:buClr>
              <a:buSzPct val="70000"/>
              <a:buFont typeface="Wingdings" charset="2"/>
              <a:buChar char="u"/>
              <a:defRPr/>
            </a:pPr>
            <a:r>
              <a:rPr lang="es-CL" sz="1600" kern="0" dirty="0" smtClean="0">
                <a:solidFill>
                  <a:srgbClr val="EEECE1">
                    <a:lumMod val="25000"/>
                  </a:srgbClr>
                </a:solidFill>
                <a:cs typeface="Helvetica"/>
              </a:rPr>
              <a:t>Proceso productivo continuo </a:t>
            </a:r>
          </a:p>
          <a:p>
            <a:pPr marL="285750" lvl="0" indent="-285750">
              <a:buClr>
                <a:srgbClr val="F79646">
                  <a:lumMod val="50000"/>
                </a:srgbClr>
              </a:buClr>
              <a:buSzPct val="70000"/>
              <a:buFont typeface="Wingdings" charset="2"/>
              <a:buChar char="u"/>
              <a:defRPr/>
            </a:pPr>
            <a:endParaRPr lang="es-CL" sz="1600" kern="0" dirty="0" smtClean="0">
              <a:solidFill>
                <a:srgbClr val="EEECE1">
                  <a:lumMod val="25000"/>
                </a:srgbClr>
              </a:solidFill>
              <a:cs typeface="Helvetica"/>
            </a:endParaRPr>
          </a:p>
          <a:p>
            <a:pPr marL="285750" lvl="0" indent="-285750">
              <a:buClr>
                <a:srgbClr val="F79646">
                  <a:lumMod val="50000"/>
                </a:srgbClr>
              </a:buClr>
              <a:buSzPct val="70000"/>
              <a:buFont typeface="Wingdings" charset="2"/>
              <a:buChar char="u"/>
              <a:defRPr/>
            </a:pPr>
            <a:r>
              <a:rPr lang="es-CL" sz="1600" kern="0" dirty="0" smtClean="0">
                <a:solidFill>
                  <a:srgbClr val="EEECE1">
                    <a:lumMod val="25000"/>
                  </a:srgbClr>
                </a:solidFill>
                <a:cs typeface="Helvetica"/>
              </a:rPr>
              <a:t>Relevancia de </a:t>
            </a:r>
            <a:r>
              <a:rPr lang="es-CL" sz="1600" kern="0" dirty="0">
                <a:solidFill>
                  <a:srgbClr val="EEECE1">
                    <a:lumMod val="25000"/>
                  </a:srgbClr>
                </a:solidFill>
                <a:cs typeface="Helvetica"/>
              </a:rPr>
              <a:t>faenas alejadas de centros </a:t>
            </a:r>
            <a:r>
              <a:rPr lang="es-CL" sz="1600" kern="0" dirty="0" smtClean="0">
                <a:solidFill>
                  <a:srgbClr val="EEECE1">
                    <a:lumMod val="25000"/>
                  </a:srgbClr>
                </a:solidFill>
                <a:cs typeface="Helvetica"/>
              </a:rPr>
              <a:t>urbanos, con alojamiento </a:t>
            </a:r>
            <a:r>
              <a:rPr lang="es-CL" sz="1600" kern="0" dirty="0">
                <a:solidFill>
                  <a:srgbClr val="EEECE1">
                    <a:lumMod val="25000"/>
                  </a:srgbClr>
                </a:solidFill>
                <a:cs typeface="Helvetica"/>
              </a:rPr>
              <a:t>en </a:t>
            </a:r>
            <a:r>
              <a:rPr lang="es-CL" sz="1600" kern="0" dirty="0" smtClean="0">
                <a:solidFill>
                  <a:srgbClr val="EEECE1">
                    <a:lumMod val="25000"/>
                  </a:srgbClr>
                </a:solidFill>
                <a:cs typeface="Helvetica"/>
              </a:rPr>
              <a:t>campamentos</a:t>
            </a:r>
            <a:endParaRPr lang="es-CL" sz="1600" kern="0" dirty="0">
              <a:solidFill>
                <a:srgbClr val="EEECE1">
                  <a:lumMod val="25000"/>
                </a:srgbClr>
              </a:solidFill>
              <a:cs typeface="Helvetica"/>
            </a:endParaRPr>
          </a:p>
          <a:p>
            <a:pPr marL="285750" lvl="1" indent="-285750">
              <a:buClr>
                <a:srgbClr val="F79646">
                  <a:lumMod val="50000"/>
                </a:srgbClr>
              </a:buClr>
              <a:buSzPct val="70000"/>
              <a:buFont typeface="Wingdings" charset="2"/>
              <a:buChar char="u"/>
              <a:defRPr/>
            </a:pPr>
            <a:endParaRPr lang="es-CL" sz="1600" kern="0" dirty="0" smtClean="0">
              <a:solidFill>
                <a:srgbClr val="EEECE1">
                  <a:lumMod val="25000"/>
                </a:srgbClr>
              </a:solidFill>
              <a:cs typeface="Helvetica"/>
            </a:endParaRPr>
          </a:p>
          <a:p>
            <a:pPr marL="285750" lvl="1" indent="-285750">
              <a:buClr>
                <a:srgbClr val="F79646">
                  <a:lumMod val="50000"/>
                </a:srgbClr>
              </a:buClr>
              <a:buSzPct val="70000"/>
              <a:buFont typeface="Wingdings" charset="2"/>
              <a:buChar char="u"/>
              <a:defRPr/>
            </a:pPr>
            <a:r>
              <a:rPr lang="es-CL" sz="1600" kern="0" dirty="0" smtClean="0">
                <a:solidFill>
                  <a:srgbClr val="EEECE1">
                    <a:lumMod val="25000"/>
                  </a:srgbClr>
                </a:solidFill>
                <a:cs typeface="Helvetica"/>
              </a:rPr>
              <a:t>Mayor </a:t>
            </a:r>
            <a:r>
              <a:rPr lang="es-CL" sz="1600" kern="0" dirty="0">
                <a:solidFill>
                  <a:srgbClr val="EEECE1">
                    <a:lumMod val="25000"/>
                  </a:srgbClr>
                </a:solidFill>
                <a:cs typeface="Helvetica"/>
              </a:rPr>
              <a:t>proporción de trabajadores de empresas contratistas en las faenas mineras</a:t>
            </a:r>
            <a:br>
              <a:rPr lang="es-CL" sz="1600" kern="0" dirty="0">
                <a:solidFill>
                  <a:srgbClr val="EEECE1">
                    <a:lumMod val="25000"/>
                  </a:srgbClr>
                </a:solidFill>
                <a:cs typeface="Helvetica"/>
              </a:rPr>
            </a:br>
            <a:r>
              <a:rPr lang="es-CL" sz="1600" kern="0" dirty="0">
                <a:solidFill>
                  <a:srgbClr val="EEECE1">
                    <a:lumMod val="25000"/>
                  </a:srgbClr>
                </a:solidFill>
                <a:cs typeface="Helvetica"/>
              </a:rPr>
              <a:t> 	- De Operación: sistema de trabajo similar al de los trabajadores propios</a:t>
            </a:r>
            <a:br>
              <a:rPr lang="es-CL" sz="1600" kern="0" dirty="0">
                <a:solidFill>
                  <a:srgbClr val="EEECE1">
                    <a:lumMod val="25000"/>
                  </a:srgbClr>
                </a:solidFill>
                <a:cs typeface="Helvetica"/>
              </a:rPr>
            </a:br>
            <a:r>
              <a:rPr lang="es-CL" sz="1600" kern="0" dirty="0">
                <a:solidFill>
                  <a:srgbClr val="EEECE1">
                    <a:lumMod val="25000"/>
                  </a:srgbClr>
                </a:solidFill>
                <a:cs typeface="Helvetica"/>
              </a:rPr>
              <a:t>	- De Construcción: turnos más largos </a:t>
            </a:r>
          </a:p>
          <a:p>
            <a:pPr marL="285750" lvl="1" indent="-285750">
              <a:buClr>
                <a:srgbClr val="F79646">
                  <a:lumMod val="50000"/>
                </a:srgbClr>
              </a:buClr>
              <a:buSzPct val="70000"/>
              <a:buFont typeface="Wingdings" charset="2"/>
              <a:buChar char="u"/>
              <a:defRPr/>
            </a:pPr>
            <a:endParaRPr lang="es-CL" sz="1600" kern="0" dirty="0">
              <a:solidFill>
                <a:srgbClr val="EEECE1">
                  <a:lumMod val="25000"/>
                </a:srgbClr>
              </a:solidFill>
              <a:cs typeface="Helvetica"/>
            </a:endParaRPr>
          </a:p>
          <a:p>
            <a:pPr marL="285750" lvl="1" indent="-285750">
              <a:buClr>
                <a:srgbClr val="F79646">
                  <a:lumMod val="50000"/>
                </a:srgbClr>
              </a:buClr>
              <a:buSzPct val="70000"/>
              <a:buFont typeface="Wingdings" charset="2"/>
              <a:buChar char="u"/>
              <a:defRPr/>
            </a:pPr>
            <a:r>
              <a:rPr lang="es-CL" sz="1600" kern="0" dirty="0" smtClean="0">
                <a:solidFill>
                  <a:srgbClr val="EEECE1">
                    <a:lumMod val="25000"/>
                  </a:srgbClr>
                </a:solidFill>
                <a:cs typeface="Helvetica"/>
              </a:rPr>
              <a:t>Las </a:t>
            </a:r>
            <a:r>
              <a:rPr lang="es-CL" sz="1600" kern="0" dirty="0">
                <a:solidFill>
                  <a:srgbClr val="EEECE1">
                    <a:lumMod val="25000"/>
                  </a:srgbClr>
                </a:solidFill>
                <a:cs typeface="Helvetica"/>
              </a:rPr>
              <a:t>principales jornadas de trabajo en minería son </a:t>
            </a:r>
            <a:r>
              <a:rPr lang="es-CL" sz="1600" kern="0" dirty="0" smtClean="0">
                <a:solidFill>
                  <a:srgbClr val="EEECE1">
                    <a:lumMod val="25000"/>
                  </a:srgbClr>
                </a:solidFill>
                <a:cs typeface="Helvetica"/>
              </a:rPr>
              <a:t>excepcionales y por lo tanto requieren el acuerdo sindical y la aprobación de la Dirección del Trabajo:</a:t>
            </a:r>
            <a:endParaRPr lang="es-CL" sz="1600" kern="0" dirty="0">
              <a:solidFill>
                <a:srgbClr val="EEECE1">
                  <a:lumMod val="25000"/>
                </a:srgbClr>
              </a:solidFill>
              <a:cs typeface="Helvetica"/>
            </a:endParaRPr>
          </a:p>
          <a:p>
            <a:pPr marL="742950" lvl="1" indent="-285750">
              <a:buClr>
                <a:srgbClr val="F79646">
                  <a:lumMod val="50000"/>
                </a:srgbClr>
              </a:buClr>
              <a:buSzPct val="70000"/>
              <a:buFont typeface="Wingdings" panose="05000000000000000000" pitchFamily="2" charset="2"/>
              <a:buChar char="§"/>
              <a:defRPr/>
            </a:pPr>
            <a:r>
              <a:rPr lang="es-CL" sz="1600" kern="0" dirty="0" smtClean="0">
                <a:solidFill>
                  <a:srgbClr val="EEECE1">
                    <a:lumMod val="25000"/>
                  </a:srgbClr>
                </a:solidFill>
                <a:cs typeface="Helvetica"/>
              </a:rPr>
              <a:t>7x7 y 4x4 (días de trabajo por días de descanso)</a:t>
            </a:r>
            <a:r>
              <a:rPr lang="es-CL" sz="1600" kern="0" dirty="0">
                <a:solidFill>
                  <a:srgbClr val="EEECE1">
                    <a:lumMod val="25000"/>
                  </a:srgbClr>
                </a:solidFill>
                <a:cs typeface="Helvetica"/>
              </a:rPr>
              <a:t/>
            </a:r>
            <a:br>
              <a:rPr lang="es-CL" sz="1600" kern="0" dirty="0">
                <a:solidFill>
                  <a:srgbClr val="EEECE1">
                    <a:lumMod val="25000"/>
                  </a:srgbClr>
                </a:solidFill>
                <a:cs typeface="Helvetica"/>
              </a:rPr>
            </a:br>
            <a:r>
              <a:rPr lang="es-CL" sz="1600" kern="0" dirty="0">
                <a:solidFill>
                  <a:srgbClr val="EEECE1">
                    <a:lumMod val="25000"/>
                  </a:srgbClr>
                </a:solidFill>
                <a:cs typeface="Helvetica"/>
              </a:rPr>
              <a:t>	- </a:t>
            </a:r>
            <a:r>
              <a:rPr lang="es-CL" sz="1600" kern="0" dirty="0" smtClean="0">
                <a:solidFill>
                  <a:srgbClr val="EEECE1">
                    <a:lumMod val="25000"/>
                  </a:srgbClr>
                </a:solidFill>
                <a:cs typeface="Helvetica"/>
              </a:rPr>
              <a:t>Equivalente a </a:t>
            </a:r>
            <a:r>
              <a:rPr lang="es-CL" sz="1600" b="1" kern="0" dirty="0">
                <a:solidFill>
                  <a:srgbClr val="EEECE1">
                    <a:lumMod val="25000"/>
                  </a:srgbClr>
                </a:solidFill>
                <a:cs typeface="Helvetica"/>
              </a:rPr>
              <a:t>42 horas </a:t>
            </a:r>
            <a:r>
              <a:rPr lang="es-CL" sz="1600" b="1" kern="0" dirty="0" smtClean="0">
                <a:solidFill>
                  <a:srgbClr val="EEECE1">
                    <a:lumMod val="25000"/>
                  </a:srgbClr>
                </a:solidFill>
                <a:cs typeface="Helvetica"/>
              </a:rPr>
              <a:t>semanales</a:t>
            </a:r>
          </a:p>
          <a:p>
            <a:pPr lvl="1">
              <a:buClr>
                <a:srgbClr val="F79646">
                  <a:lumMod val="50000"/>
                </a:srgbClr>
              </a:buClr>
              <a:buSzPct val="70000"/>
              <a:defRPr/>
            </a:pPr>
            <a:r>
              <a:rPr lang="es-CL" sz="1600" kern="0" dirty="0">
                <a:solidFill>
                  <a:srgbClr val="EEECE1">
                    <a:lumMod val="25000"/>
                  </a:srgbClr>
                </a:solidFill>
                <a:cs typeface="Helvetica"/>
              </a:rPr>
              <a:t>	-</a:t>
            </a:r>
            <a:r>
              <a:rPr lang="es-CL" sz="1600" kern="0" dirty="0" smtClean="0">
                <a:solidFill>
                  <a:srgbClr val="EEECE1">
                    <a:lumMod val="25000"/>
                  </a:srgbClr>
                </a:solidFill>
                <a:cs typeface="Helvetica"/>
              </a:rPr>
              <a:t> Turnos de 12 </a:t>
            </a:r>
            <a:r>
              <a:rPr lang="es-CL" sz="1600" kern="0" dirty="0">
                <a:solidFill>
                  <a:srgbClr val="EEECE1">
                    <a:lumMod val="25000"/>
                  </a:srgbClr>
                </a:solidFill>
                <a:cs typeface="Helvetica"/>
              </a:rPr>
              <a:t>horas </a:t>
            </a:r>
            <a:r>
              <a:rPr lang="es-CL" sz="1600" kern="0" dirty="0" smtClean="0">
                <a:solidFill>
                  <a:srgbClr val="EEECE1">
                    <a:lumMod val="25000"/>
                  </a:srgbClr>
                </a:solidFill>
                <a:cs typeface="Helvetica"/>
              </a:rPr>
              <a:t>diarias</a:t>
            </a:r>
            <a:endParaRPr lang="es-CL" sz="1600" kern="0" dirty="0">
              <a:solidFill>
                <a:srgbClr val="EEECE1">
                  <a:lumMod val="25000"/>
                </a:srgbClr>
              </a:solidFill>
              <a:cs typeface="Helvetica"/>
            </a:endParaRPr>
          </a:p>
          <a:p>
            <a:pPr lvl="1">
              <a:buClr>
                <a:srgbClr val="F79646">
                  <a:lumMod val="50000"/>
                </a:srgbClr>
              </a:buClr>
              <a:buSzPct val="70000"/>
              <a:defRPr/>
            </a:pPr>
            <a:r>
              <a:rPr lang="es-CL" sz="1600" kern="0" dirty="0">
                <a:solidFill>
                  <a:srgbClr val="EEECE1">
                    <a:lumMod val="25000"/>
                  </a:srgbClr>
                </a:solidFill>
                <a:cs typeface="Helvetica"/>
              </a:rPr>
              <a:t>	- No hay margen para horas extraordinarias</a:t>
            </a:r>
          </a:p>
          <a:p>
            <a:pPr lvl="1">
              <a:buClr>
                <a:srgbClr val="F79646">
                  <a:lumMod val="50000"/>
                </a:srgbClr>
              </a:buClr>
              <a:buSzPct val="70000"/>
              <a:defRPr/>
            </a:pPr>
            <a:r>
              <a:rPr lang="es-CL" sz="1600" kern="0" dirty="0">
                <a:solidFill>
                  <a:srgbClr val="EEECE1">
                    <a:lumMod val="25000"/>
                  </a:srgbClr>
                </a:solidFill>
                <a:cs typeface="Helvetica"/>
              </a:rPr>
              <a:t>	- Colación forma parte de la jornada </a:t>
            </a:r>
          </a:p>
          <a:p>
            <a:pPr lvl="2">
              <a:buClr>
                <a:srgbClr val="F79646">
                  <a:lumMod val="50000"/>
                </a:srgbClr>
              </a:buClr>
              <a:buSzPct val="70000"/>
              <a:defRPr/>
            </a:pPr>
            <a:r>
              <a:rPr lang="es-CL" sz="1600" kern="0" dirty="0" smtClean="0">
                <a:solidFill>
                  <a:srgbClr val="EEECE1">
                    <a:lumMod val="25000"/>
                  </a:srgbClr>
                </a:solidFill>
                <a:cs typeface="Helvetica"/>
              </a:rPr>
              <a:t>- Otras jornadas relevantes son 4x3 y 5x2, </a:t>
            </a:r>
            <a:r>
              <a:rPr lang="es-CL" sz="1600" b="1" kern="0" dirty="0" smtClean="0">
                <a:solidFill>
                  <a:srgbClr val="EEECE1">
                    <a:lumMod val="25000"/>
                  </a:srgbClr>
                </a:solidFill>
                <a:cs typeface="Helvetica"/>
              </a:rPr>
              <a:t>con 43 y 42,5 horas semanales</a:t>
            </a:r>
            <a:endParaRPr lang="es-CL" sz="1600" b="1" kern="0" dirty="0">
              <a:solidFill>
                <a:srgbClr val="EEECE1">
                  <a:lumMod val="25000"/>
                </a:srgbClr>
              </a:solidFill>
              <a:cs typeface="Helvetica"/>
            </a:endParaRPr>
          </a:p>
          <a:p>
            <a:pPr marL="285750" indent="-285750">
              <a:buClr>
                <a:srgbClr val="F79646">
                  <a:lumMod val="50000"/>
                </a:srgbClr>
              </a:buClr>
              <a:buSzPct val="70000"/>
              <a:buFont typeface="Wingdings" charset="2"/>
              <a:buChar char="u"/>
              <a:defRPr/>
            </a:pPr>
            <a:endParaRPr lang="es-CL" sz="1600" kern="0" dirty="0">
              <a:solidFill>
                <a:srgbClr val="EEECE1">
                  <a:lumMod val="25000"/>
                </a:srgbClr>
              </a:solidFill>
              <a:cs typeface="Helvetica"/>
            </a:endParaRPr>
          </a:p>
          <a:p>
            <a:pPr marL="285750" indent="-285750">
              <a:buClr>
                <a:srgbClr val="F79646">
                  <a:lumMod val="50000"/>
                </a:srgbClr>
              </a:buClr>
              <a:buSzPct val="70000"/>
              <a:buFont typeface="Wingdings" charset="2"/>
              <a:buChar char="u"/>
              <a:defRPr/>
            </a:pPr>
            <a:r>
              <a:rPr lang="es-CL" sz="1600" b="1" kern="0" dirty="0" smtClean="0">
                <a:solidFill>
                  <a:srgbClr val="EEECE1">
                    <a:lumMod val="25000"/>
                  </a:srgbClr>
                </a:solidFill>
                <a:cs typeface="Helvetica"/>
              </a:rPr>
              <a:t>Los turnos en minería se explican por un proceso productivo continuo y por la distancia de centros urbanos, originando jornadas mayores a 40 horas semanales y menores a 45, acordadas </a:t>
            </a:r>
            <a:r>
              <a:rPr lang="es-CL" sz="1600" b="1" kern="0" dirty="0">
                <a:solidFill>
                  <a:srgbClr val="EEECE1">
                    <a:lumMod val="25000"/>
                  </a:srgbClr>
                </a:solidFill>
                <a:cs typeface="Helvetica"/>
              </a:rPr>
              <a:t>entre empleadores y </a:t>
            </a:r>
            <a:r>
              <a:rPr lang="es-CL" sz="1600" b="1" kern="0" dirty="0" smtClean="0">
                <a:solidFill>
                  <a:srgbClr val="EEECE1">
                    <a:lumMod val="25000"/>
                  </a:srgbClr>
                </a:solidFill>
                <a:cs typeface="Helvetica"/>
              </a:rPr>
              <a:t>sindicatos altamente representativos y aprobadas por la DT, con </a:t>
            </a:r>
            <a:r>
              <a:rPr lang="es-CL" sz="1600" b="1" kern="0" dirty="0">
                <a:solidFill>
                  <a:srgbClr val="EEECE1">
                    <a:lumMod val="25000"/>
                  </a:srgbClr>
                </a:solidFill>
                <a:cs typeface="Helvetica"/>
              </a:rPr>
              <a:t>resultados en un trabajo seguro y bien remunerado.</a:t>
            </a:r>
            <a:r>
              <a:rPr lang="es-CL" sz="1600" kern="0" dirty="0">
                <a:solidFill>
                  <a:srgbClr val="EEECE1">
                    <a:lumMod val="25000"/>
                  </a:srgbClr>
                </a:solidFill>
                <a:cs typeface="Helvetica"/>
              </a:rPr>
              <a:t> </a:t>
            </a:r>
          </a:p>
          <a:p>
            <a:pPr>
              <a:buClr>
                <a:srgbClr val="F79646">
                  <a:lumMod val="50000"/>
                </a:srgbClr>
              </a:buClr>
              <a:buSzPct val="70000"/>
              <a:defRPr/>
            </a:pPr>
            <a:r>
              <a:rPr lang="es-CL" sz="1600" dirty="0" smtClean="0">
                <a:solidFill>
                  <a:prstClr val="black"/>
                </a:solidFill>
              </a:rPr>
              <a:t>         </a:t>
            </a:r>
            <a:endParaRPr lang="es-CL" sz="1600" kern="0" dirty="0" smtClean="0">
              <a:solidFill>
                <a:srgbClr val="EEECE1">
                  <a:lumMod val="25000"/>
                </a:srgbClr>
              </a:solidFill>
              <a:cs typeface="Helvetica"/>
            </a:endParaRPr>
          </a:p>
        </p:txBody>
      </p:sp>
      <p:sp>
        <p:nvSpPr>
          <p:cNvPr id="2" name="1 Marcador de número de diapositiva"/>
          <p:cNvSpPr>
            <a:spLocks noGrp="1"/>
          </p:cNvSpPr>
          <p:nvPr>
            <p:ph type="sldNum" sz="quarter" idx="12"/>
          </p:nvPr>
        </p:nvSpPr>
        <p:spPr/>
        <p:txBody>
          <a:bodyPr/>
          <a:lstStyle/>
          <a:p>
            <a:fld id="{5FDE483F-0E7A-45AC-95FF-169F4B4D8495}" type="slidenum">
              <a:rPr lang="es-CL" smtClean="0"/>
              <a:t>4</a:t>
            </a:fld>
            <a:endParaRPr lang="es-CL"/>
          </a:p>
        </p:txBody>
      </p:sp>
    </p:spTree>
    <p:extLst>
      <p:ext uri="{BB962C8B-B14F-4D97-AF65-F5344CB8AC3E}">
        <p14:creationId xmlns:p14="http://schemas.microsoft.com/office/powerpoint/2010/main" val="33456778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6" name="Título 1"/>
          <p:cNvSpPr txBox="1">
            <a:spLocks/>
          </p:cNvSpPr>
          <p:nvPr/>
        </p:nvSpPr>
        <p:spPr>
          <a:xfrm>
            <a:off x="0" y="260648"/>
            <a:ext cx="8560007" cy="64807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CL" sz="2200" b="1" dirty="0">
                <a:solidFill>
                  <a:srgbClr val="595959"/>
                </a:solidFill>
                <a:cs typeface="Helvetica"/>
              </a:rPr>
              <a:t>Impactos </a:t>
            </a:r>
            <a:r>
              <a:rPr lang="es-CL" sz="2200" b="1" dirty="0" smtClean="0">
                <a:solidFill>
                  <a:srgbClr val="595959"/>
                </a:solidFill>
                <a:cs typeface="Helvetica"/>
              </a:rPr>
              <a:t>de una </a:t>
            </a:r>
            <a:r>
              <a:rPr lang="es-CL" sz="2200" b="1" dirty="0">
                <a:solidFill>
                  <a:srgbClr val="595959"/>
                </a:solidFill>
                <a:cs typeface="Helvetica"/>
              </a:rPr>
              <a:t>reducción </a:t>
            </a:r>
            <a:r>
              <a:rPr lang="es-CL" sz="2200" b="1" dirty="0" smtClean="0">
                <a:solidFill>
                  <a:srgbClr val="595959"/>
                </a:solidFill>
                <a:cs typeface="Helvetica"/>
              </a:rPr>
              <a:t>de </a:t>
            </a:r>
            <a:r>
              <a:rPr lang="es-CL" sz="2200" b="1" dirty="0">
                <a:solidFill>
                  <a:srgbClr val="595959"/>
                </a:solidFill>
                <a:cs typeface="Helvetica"/>
              </a:rPr>
              <a:t>jornada en la minería </a:t>
            </a:r>
            <a:endParaRPr lang="es-CL" sz="2200" b="1" i="1" u="sng" dirty="0">
              <a:solidFill>
                <a:srgbClr val="595959"/>
              </a:solidFill>
              <a:cs typeface="Helvetica"/>
            </a:endParaRPr>
          </a:p>
        </p:txBody>
      </p:sp>
      <p:sp>
        <p:nvSpPr>
          <p:cNvPr id="7" name="Rectángulo 6"/>
          <p:cNvSpPr/>
          <p:nvPr/>
        </p:nvSpPr>
        <p:spPr>
          <a:xfrm>
            <a:off x="438128" y="1050404"/>
            <a:ext cx="8207375" cy="5232202"/>
          </a:xfrm>
          <a:prstGeom prst="rect">
            <a:avLst/>
          </a:prstGeom>
        </p:spPr>
        <p:txBody>
          <a:bodyPr wrap="square">
            <a:spAutoFit/>
          </a:bodyPr>
          <a:lstStyle/>
          <a:p>
            <a:pPr marL="285750" indent="-285750">
              <a:buClr>
                <a:srgbClr val="F79646">
                  <a:lumMod val="50000"/>
                </a:srgbClr>
              </a:buClr>
              <a:buSzPct val="70000"/>
              <a:buFont typeface="Wingdings" charset="2"/>
              <a:buChar char="u"/>
              <a:defRPr/>
            </a:pPr>
            <a:r>
              <a:rPr lang="es-CL" sz="1600" kern="0" dirty="0" smtClean="0">
                <a:solidFill>
                  <a:srgbClr val="EEECE1">
                    <a:lumMod val="25000"/>
                  </a:srgbClr>
                </a:solidFill>
                <a:cs typeface="Helvetica"/>
              </a:rPr>
              <a:t>En caso de prosperar el proyecto de ley tal como está, una rebaja de la jornada máxima a 40 horas semanales, produciría los siguientes impactos en la minería.</a:t>
            </a:r>
          </a:p>
          <a:p>
            <a:pPr>
              <a:buClr>
                <a:srgbClr val="F79646">
                  <a:lumMod val="50000"/>
                </a:srgbClr>
              </a:buClr>
              <a:buSzPct val="70000"/>
              <a:defRPr/>
            </a:pPr>
            <a:r>
              <a:rPr lang="es-CL" sz="1600" kern="0" dirty="0" smtClean="0">
                <a:solidFill>
                  <a:srgbClr val="EEECE1">
                    <a:lumMod val="25000"/>
                  </a:srgbClr>
                </a:solidFill>
                <a:cs typeface="Helvetica"/>
              </a:rPr>
              <a:t> </a:t>
            </a:r>
          </a:p>
          <a:p>
            <a:pPr marL="285750" indent="-285750">
              <a:buClr>
                <a:srgbClr val="F79646">
                  <a:lumMod val="50000"/>
                </a:srgbClr>
              </a:buClr>
              <a:buSzPct val="70000"/>
              <a:buFont typeface="Wingdings" charset="2"/>
              <a:buChar char="u"/>
              <a:defRPr/>
            </a:pPr>
            <a:r>
              <a:rPr lang="es-CL" sz="1600" kern="0" dirty="0">
                <a:solidFill>
                  <a:srgbClr val="EEECE1">
                    <a:lumMod val="25000"/>
                  </a:srgbClr>
                </a:solidFill>
                <a:cs typeface="Helvetica"/>
              </a:rPr>
              <a:t>En producción, productividad y/o continuidad operacional:   </a:t>
            </a:r>
          </a:p>
          <a:p>
            <a:pPr marL="742950" lvl="1" indent="-285750">
              <a:buClr>
                <a:srgbClr val="F79646">
                  <a:lumMod val="50000"/>
                </a:srgbClr>
              </a:buClr>
              <a:buSzPct val="70000"/>
              <a:buFont typeface="Arial" panose="020B0604020202020204" pitchFamily="34" charset="0"/>
              <a:buChar char="•"/>
              <a:defRPr/>
            </a:pPr>
            <a:r>
              <a:rPr lang="es-CL" sz="1600" kern="0" dirty="0">
                <a:solidFill>
                  <a:srgbClr val="EEECE1">
                    <a:lumMod val="25000"/>
                  </a:srgbClr>
                </a:solidFill>
                <a:cs typeface="Helvetica"/>
              </a:rPr>
              <a:t>Pérdida de producción o </a:t>
            </a:r>
          </a:p>
          <a:p>
            <a:pPr marL="742950" lvl="1" indent="-285750">
              <a:buClr>
                <a:srgbClr val="F79646">
                  <a:lumMod val="50000"/>
                </a:srgbClr>
              </a:buClr>
              <a:buSzPct val="70000"/>
              <a:buFont typeface="Arial" panose="020B0604020202020204" pitchFamily="34" charset="0"/>
              <a:buChar char="•"/>
              <a:defRPr/>
            </a:pPr>
            <a:r>
              <a:rPr lang="es-CL" sz="1600" kern="0" dirty="0">
                <a:solidFill>
                  <a:srgbClr val="EEECE1">
                    <a:lumMod val="25000"/>
                  </a:srgbClr>
                </a:solidFill>
                <a:cs typeface="Helvetica"/>
              </a:rPr>
              <a:t>Contratación de más trabajadores por limitación de jornadas excepcionales</a:t>
            </a:r>
            <a:br>
              <a:rPr lang="es-CL" sz="1600" kern="0" dirty="0">
                <a:solidFill>
                  <a:srgbClr val="EEECE1">
                    <a:lumMod val="25000"/>
                  </a:srgbClr>
                </a:solidFill>
                <a:cs typeface="Helvetica"/>
              </a:rPr>
            </a:br>
            <a:r>
              <a:rPr lang="es-CL" sz="1600" kern="0" dirty="0">
                <a:solidFill>
                  <a:srgbClr val="EEECE1">
                    <a:lumMod val="25000"/>
                  </a:srgbClr>
                </a:solidFill>
                <a:cs typeface="Helvetica"/>
              </a:rPr>
              <a:t>	- Incremento del número de turnos </a:t>
            </a:r>
          </a:p>
          <a:p>
            <a:pPr marL="742950" lvl="1" indent="-285750">
              <a:buClr>
                <a:srgbClr val="F79646">
                  <a:lumMod val="50000"/>
                </a:srgbClr>
              </a:buClr>
              <a:buSzPct val="70000"/>
              <a:buFont typeface="Arial" panose="020B0604020202020204" pitchFamily="34" charset="0"/>
              <a:buChar char="•"/>
              <a:defRPr/>
            </a:pPr>
            <a:r>
              <a:rPr lang="es-CL" sz="1600" kern="0" dirty="0">
                <a:solidFill>
                  <a:srgbClr val="EEECE1">
                    <a:lumMod val="25000"/>
                  </a:srgbClr>
                </a:solidFill>
                <a:cs typeface="Helvetica"/>
              </a:rPr>
              <a:t>Agravamiento del problema de productividad asociado a los cambios de turnos  </a:t>
            </a:r>
          </a:p>
          <a:p>
            <a:pPr marL="742950" lvl="1" indent="-285750">
              <a:buClr>
                <a:srgbClr val="F79646">
                  <a:lumMod val="50000"/>
                </a:srgbClr>
              </a:buClr>
              <a:buSzPct val="70000"/>
              <a:buFont typeface="Arial" panose="020B0604020202020204" pitchFamily="34" charset="0"/>
              <a:buChar char="•"/>
              <a:defRPr/>
            </a:pPr>
            <a:r>
              <a:rPr lang="es-CL" sz="1600" kern="0" dirty="0">
                <a:solidFill>
                  <a:srgbClr val="EEECE1">
                    <a:lumMod val="25000"/>
                  </a:srgbClr>
                </a:solidFill>
                <a:cs typeface="Helvetica"/>
              </a:rPr>
              <a:t>Renegociación de jornadas excepcionales</a:t>
            </a:r>
          </a:p>
          <a:p>
            <a:pPr>
              <a:buClr>
                <a:srgbClr val="F79646">
                  <a:lumMod val="50000"/>
                </a:srgbClr>
              </a:buClr>
              <a:buSzPct val="70000"/>
              <a:defRPr/>
            </a:pPr>
            <a:r>
              <a:rPr lang="es-CL" sz="1600" kern="0" dirty="0" smtClean="0">
                <a:solidFill>
                  <a:srgbClr val="EEECE1">
                    <a:lumMod val="25000"/>
                  </a:srgbClr>
                </a:solidFill>
                <a:cs typeface="Helvetica"/>
              </a:rPr>
              <a:t> </a:t>
            </a:r>
          </a:p>
          <a:p>
            <a:pPr marL="285750" indent="-285750">
              <a:buClr>
                <a:srgbClr val="F79646">
                  <a:lumMod val="50000"/>
                </a:srgbClr>
              </a:buClr>
              <a:buSzPct val="70000"/>
              <a:buFont typeface="Wingdings" charset="2"/>
              <a:buChar char="u"/>
              <a:defRPr/>
            </a:pPr>
            <a:r>
              <a:rPr lang="es-CL" sz="1600" kern="0" dirty="0" smtClean="0">
                <a:solidFill>
                  <a:srgbClr val="EEECE1">
                    <a:lumMod val="25000"/>
                  </a:srgbClr>
                </a:solidFill>
                <a:cs typeface="Helvetica"/>
              </a:rPr>
              <a:t>Necesidades de más bienes y servicios de apoyo en caso de nuevos turnos:    </a:t>
            </a:r>
          </a:p>
          <a:p>
            <a:pPr marL="742950" lvl="1" indent="-285750">
              <a:buClr>
                <a:srgbClr val="F79646">
                  <a:lumMod val="50000"/>
                </a:srgbClr>
              </a:buClr>
              <a:buSzPct val="70000"/>
              <a:buFont typeface="Arial" panose="020B0604020202020204" pitchFamily="34" charset="0"/>
              <a:buChar char="•"/>
              <a:defRPr/>
            </a:pPr>
            <a:r>
              <a:rPr lang="es-CL" sz="1600" kern="0" dirty="0" smtClean="0">
                <a:solidFill>
                  <a:srgbClr val="EEECE1">
                    <a:lumMod val="25000"/>
                  </a:srgbClr>
                </a:solidFill>
                <a:cs typeface="Helvetica"/>
              </a:rPr>
              <a:t>Infraestructura hotelera</a:t>
            </a:r>
            <a:endParaRPr lang="es-CL" sz="1600" kern="0" dirty="0">
              <a:solidFill>
                <a:srgbClr val="EEECE1">
                  <a:lumMod val="25000"/>
                </a:srgbClr>
              </a:solidFill>
              <a:cs typeface="Helvetica"/>
            </a:endParaRPr>
          </a:p>
          <a:p>
            <a:pPr marL="742950" lvl="1" indent="-285750">
              <a:buClr>
                <a:srgbClr val="F79646">
                  <a:lumMod val="50000"/>
                </a:srgbClr>
              </a:buClr>
              <a:buSzPct val="70000"/>
              <a:buFont typeface="Arial" panose="020B0604020202020204" pitchFamily="34" charset="0"/>
              <a:buChar char="•"/>
              <a:defRPr/>
            </a:pPr>
            <a:r>
              <a:rPr lang="es-CL" sz="1600" kern="0" dirty="0">
                <a:solidFill>
                  <a:srgbClr val="EEECE1">
                    <a:lumMod val="25000"/>
                  </a:srgbClr>
                </a:solidFill>
                <a:cs typeface="Helvetica"/>
              </a:rPr>
              <a:t>Transporte de trabajadores</a:t>
            </a:r>
          </a:p>
          <a:p>
            <a:pPr lvl="1">
              <a:buClr>
                <a:srgbClr val="F79646">
                  <a:lumMod val="50000"/>
                </a:srgbClr>
              </a:buClr>
              <a:buSzPct val="70000"/>
              <a:defRPr/>
            </a:pPr>
            <a:endParaRPr lang="es-CL" sz="1600" kern="0" dirty="0">
              <a:solidFill>
                <a:srgbClr val="EEECE1">
                  <a:lumMod val="25000"/>
                </a:srgbClr>
              </a:solidFill>
              <a:cs typeface="Helvetica"/>
            </a:endParaRPr>
          </a:p>
          <a:p>
            <a:pPr marL="285750" indent="-285750">
              <a:buClr>
                <a:srgbClr val="F79646">
                  <a:lumMod val="50000"/>
                </a:srgbClr>
              </a:buClr>
              <a:buSzPct val="70000"/>
              <a:buFont typeface="Wingdings" charset="2"/>
              <a:buChar char="u"/>
              <a:defRPr/>
            </a:pPr>
            <a:r>
              <a:rPr lang="es-CL" sz="1600" kern="0" dirty="0" smtClean="0">
                <a:solidFill>
                  <a:srgbClr val="EEECE1">
                    <a:lumMod val="25000"/>
                  </a:srgbClr>
                </a:solidFill>
                <a:cs typeface="Helvetica"/>
              </a:rPr>
              <a:t>Mayores </a:t>
            </a:r>
            <a:r>
              <a:rPr lang="es-CL" sz="1600" kern="0" dirty="0">
                <a:solidFill>
                  <a:srgbClr val="EEECE1">
                    <a:lumMod val="25000"/>
                  </a:srgbClr>
                </a:solidFill>
                <a:cs typeface="Helvetica"/>
              </a:rPr>
              <a:t>costos monetarios: </a:t>
            </a:r>
          </a:p>
          <a:p>
            <a:pPr marL="742950" lvl="1" indent="-285750">
              <a:buClr>
                <a:srgbClr val="F79646">
                  <a:lumMod val="50000"/>
                </a:srgbClr>
              </a:buClr>
              <a:buSzPct val="70000"/>
              <a:buFont typeface="Arial" panose="020B0604020202020204" pitchFamily="34" charset="0"/>
              <a:buChar char="•"/>
              <a:defRPr/>
            </a:pPr>
            <a:r>
              <a:rPr lang="es-CL" sz="1600" kern="0" dirty="0">
                <a:solidFill>
                  <a:srgbClr val="EEECE1">
                    <a:lumMod val="25000"/>
                  </a:srgbClr>
                </a:solidFill>
                <a:cs typeface="Helvetica"/>
              </a:rPr>
              <a:t>Por los ítems anteriores</a:t>
            </a:r>
          </a:p>
          <a:p>
            <a:pPr>
              <a:buClr>
                <a:srgbClr val="F79646">
                  <a:lumMod val="50000"/>
                </a:srgbClr>
              </a:buClr>
              <a:buSzPct val="70000"/>
              <a:defRPr/>
            </a:pPr>
            <a:r>
              <a:rPr lang="es-CL" sz="1600" kern="0" dirty="0" smtClean="0">
                <a:solidFill>
                  <a:srgbClr val="EEECE1">
                    <a:lumMod val="25000"/>
                  </a:srgbClr>
                </a:solidFill>
                <a:cs typeface="Helvetica"/>
              </a:rPr>
              <a:t> </a:t>
            </a:r>
            <a:endParaRPr lang="es-CL" sz="1600" kern="0" dirty="0">
              <a:solidFill>
                <a:srgbClr val="EEECE1">
                  <a:lumMod val="25000"/>
                </a:srgbClr>
              </a:solidFill>
              <a:cs typeface="Helvetica"/>
            </a:endParaRPr>
          </a:p>
          <a:p>
            <a:pPr marL="285750" indent="-285750">
              <a:buClr>
                <a:srgbClr val="F79646">
                  <a:lumMod val="50000"/>
                </a:srgbClr>
              </a:buClr>
              <a:buSzPct val="70000"/>
              <a:buFont typeface="Wingdings" charset="2"/>
              <a:buChar char="u"/>
              <a:defRPr/>
            </a:pPr>
            <a:r>
              <a:rPr lang="es-CL" sz="1600" kern="0" dirty="0">
                <a:solidFill>
                  <a:srgbClr val="EEECE1">
                    <a:lumMod val="25000"/>
                  </a:srgbClr>
                </a:solidFill>
                <a:cs typeface="Helvetica"/>
              </a:rPr>
              <a:t>Menor competitividad: </a:t>
            </a:r>
          </a:p>
          <a:p>
            <a:pPr marL="742950" lvl="1" indent="-285750">
              <a:buClr>
                <a:srgbClr val="F79646">
                  <a:lumMod val="50000"/>
                </a:srgbClr>
              </a:buClr>
              <a:buSzPct val="70000"/>
              <a:buFont typeface="Arial" panose="020B0604020202020204" pitchFamily="34" charset="0"/>
              <a:buChar char="•"/>
              <a:defRPr/>
            </a:pPr>
            <a:r>
              <a:rPr lang="es-CL" sz="1600" kern="0" dirty="0">
                <a:solidFill>
                  <a:srgbClr val="EEECE1">
                    <a:lumMod val="25000"/>
                  </a:srgbClr>
                </a:solidFill>
                <a:cs typeface="Helvetica"/>
              </a:rPr>
              <a:t>Del trabajo frente a las nuevas tecnologías</a:t>
            </a:r>
          </a:p>
          <a:p>
            <a:pPr marL="742950" lvl="1" indent="-285750">
              <a:buClr>
                <a:srgbClr val="F79646">
                  <a:lumMod val="50000"/>
                </a:srgbClr>
              </a:buClr>
              <a:buSzPct val="70000"/>
              <a:buFont typeface="Arial" panose="020B0604020202020204" pitchFamily="34" charset="0"/>
              <a:buChar char="•"/>
              <a:defRPr/>
            </a:pPr>
            <a:r>
              <a:rPr lang="es-CL" sz="1600" kern="0" dirty="0">
                <a:solidFill>
                  <a:srgbClr val="EEECE1">
                    <a:lumMod val="25000"/>
                  </a:srgbClr>
                </a:solidFill>
                <a:cs typeface="Helvetica"/>
              </a:rPr>
              <a:t>De la minería chilena </a:t>
            </a:r>
          </a:p>
          <a:p>
            <a:pPr lvl="1">
              <a:buClr>
                <a:srgbClr val="F79646">
                  <a:lumMod val="50000"/>
                </a:srgbClr>
              </a:buClr>
              <a:buSzPct val="70000"/>
              <a:defRPr/>
            </a:pPr>
            <a:r>
              <a:rPr lang="es-CL" sz="1400" kern="0" dirty="0" smtClean="0">
                <a:solidFill>
                  <a:prstClr val="black"/>
                </a:solidFill>
                <a:cs typeface="Helvetica"/>
              </a:rPr>
              <a:t>	</a:t>
            </a:r>
            <a:endParaRPr lang="es-CL" sz="1600" kern="0" dirty="0">
              <a:solidFill>
                <a:prstClr val="black"/>
              </a:solidFill>
              <a:cs typeface="Helvetica"/>
            </a:endParaRPr>
          </a:p>
        </p:txBody>
      </p:sp>
      <p:sp>
        <p:nvSpPr>
          <p:cNvPr id="12" name="Rectángulo 11"/>
          <p:cNvSpPr/>
          <p:nvPr/>
        </p:nvSpPr>
        <p:spPr>
          <a:xfrm>
            <a:off x="352632" y="5805264"/>
            <a:ext cx="8207375" cy="769441"/>
          </a:xfrm>
          <a:prstGeom prst="rect">
            <a:avLst/>
          </a:prstGeom>
        </p:spPr>
        <p:txBody>
          <a:bodyPr wrap="square">
            <a:spAutoFit/>
          </a:bodyPr>
          <a:lstStyle/>
          <a:p>
            <a:pPr marL="742950" lvl="1" indent="-285750">
              <a:buClr>
                <a:srgbClr val="F79646">
                  <a:lumMod val="50000"/>
                </a:srgbClr>
              </a:buClr>
              <a:buSzPct val="70000"/>
              <a:buFont typeface="Arial" panose="020B0604020202020204" pitchFamily="34" charset="0"/>
              <a:buChar char="•"/>
              <a:defRPr/>
            </a:pPr>
            <a:endParaRPr lang="es-CL" sz="1600" dirty="0">
              <a:solidFill>
                <a:prstClr val="black"/>
              </a:solidFill>
            </a:endParaRPr>
          </a:p>
          <a:p>
            <a:pPr marL="742950" lvl="1" indent="-285750">
              <a:buClr>
                <a:srgbClr val="F79646">
                  <a:lumMod val="50000"/>
                </a:srgbClr>
              </a:buClr>
              <a:buSzPct val="70000"/>
              <a:buFont typeface="Arial" panose="020B0604020202020204" pitchFamily="34" charset="0"/>
              <a:buChar char="•"/>
              <a:defRPr/>
            </a:pPr>
            <a:endParaRPr lang="es-CL" sz="1400" kern="0" dirty="0">
              <a:solidFill>
                <a:prstClr val="black"/>
              </a:solidFill>
              <a:cs typeface="Helvetica"/>
            </a:endParaRPr>
          </a:p>
          <a:p>
            <a:pPr lvl="1">
              <a:buClr>
                <a:srgbClr val="F79646">
                  <a:lumMod val="50000"/>
                </a:srgbClr>
              </a:buClr>
              <a:buSzPct val="70000"/>
              <a:defRPr/>
            </a:pPr>
            <a:r>
              <a:rPr lang="es-CL" sz="1400" kern="0" dirty="0" smtClean="0">
                <a:solidFill>
                  <a:prstClr val="black"/>
                </a:solidFill>
                <a:cs typeface="Helvetica"/>
              </a:rPr>
              <a:t>	</a:t>
            </a:r>
            <a:endParaRPr lang="es-CL" sz="1600" kern="0" dirty="0">
              <a:solidFill>
                <a:prstClr val="black"/>
              </a:solidFill>
              <a:cs typeface="Helvetica"/>
            </a:endParaRPr>
          </a:p>
        </p:txBody>
      </p:sp>
      <p:sp>
        <p:nvSpPr>
          <p:cNvPr id="9" name="Rectángulo 8"/>
          <p:cNvSpPr/>
          <p:nvPr/>
        </p:nvSpPr>
        <p:spPr>
          <a:xfrm>
            <a:off x="385225" y="4725144"/>
            <a:ext cx="8207375" cy="584775"/>
          </a:xfrm>
          <a:prstGeom prst="rect">
            <a:avLst/>
          </a:prstGeom>
        </p:spPr>
        <p:txBody>
          <a:bodyPr wrap="square">
            <a:spAutoFit/>
          </a:bodyPr>
          <a:lstStyle/>
          <a:p>
            <a:pPr marL="742950" lvl="1" indent="-285750">
              <a:buClr>
                <a:srgbClr val="F79646">
                  <a:lumMod val="50000"/>
                </a:srgbClr>
              </a:buClr>
              <a:buSzPct val="70000"/>
              <a:buFont typeface="Arial" panose="020B0604020202020204" pitchFamily="34" charset="0"/>
              <a:buChar char="•"/>
              <a:defRPr/>
            </a:pPr>
            <a:endParaRPr lang="es-CL" sz="1600" dirty="0">
              <a:solidFill>
                <a:prstClr val="black"/>
              </a:solidFill>
            </a:endParaRPr>
          </a:p>
          <a:p>
            <a:pPr lvl="1">
              <a:buClr>
                <a:srgbClr val="F79646">
                  <a:lumMod val="50000"/>
                </a:srgbClr>
              </a:buClr>
              <a:buSzPct val="70000"/>
              <a:defRPr/>
            </a:pPr>
            <a:endParaRPr lang="es-CL" sz="1600" kern="0" dirty="0">
              <a:solidFill>
                <a:prstClr val="black"/>
              </a:solidFill>
              <a:cs typeface="Helvetica"/>
            </a:endParaRPr>
          </a:p>
        </p:txBody>
      </p:sp>
      <p:sp>
        <p:nvSpPr>
          <p:cNvPr id="2" name="1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5</a:t>
            </a:fld>
            <a:endParaRPr lang="es-CL">
              <a:solidFill>
                <a:prstClr val="black">
                  <a:tint val="75000"/>
                </a:prstClr>
              </a:solidFill>
            </a:endParaRPr>
          </a:p>
        </p:txBody>
      </p:sp>
    </p:spTree>
    <p:extLst>
      <p:ext uri="{BB962C8B-B14F-4D97-AF65-F5344CB8AC3E}">
        <p14:creationId xmlns:p14="http://schemas.microsoft.com/office/powerpoint/2010/main" val="9791268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1"/>
          <p:cNvSpPr txBox="1">
            <a:spLocks/>
          </p:cNvSpPr>
          <p:nvPr/>
        </p:nvSpPr>
        <p:spPr>
          <a:xfrm>
            <a:off x="-9699" y="116632"/>
            <a:ext cx="8560007" cy="64807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CL" sz="2200" b="1" dirty="0" smtClean="0">
                <a:solidFill>
                  <a:srgbClr val="595959"/>
                </a:solidFill>
                <a:cs typeface="Helvetica"/>
              </a:rPr>
              <a:t>Cuantificación de los impactos</a:t>
            </a:r>
            <a:endParaRPr lang="es-CL" sz="2200" b="1" i="1" u="sng" dirty="0">
              <a:solidFill>
                <a:srgbClr val="595959"/>
              </a:solidFill>
              <a:cs typeface="Helvetica"/>
            </a:endParaRPr>
          </a:p>
        </p:txBody>
      </p:sp>
      <p:sp>
        <p:nvSpPr>
          <p:cNvPr id="7" name="Rectángulo 6"/>
          <p:cNvSpPr/>
          <p:nvPr/>
        </p:nvSpPr>
        <p:spPr>
          <a:xfrm>
            <a:off x="364358" y="771446"/>
            <a:ext cx="8207375" cy="6678751"/>
          </a:xfrm>
          <a:prstGeom prst="rect">
            <a:avLst/>
          </a:prstGeom>
        </p:spPr>
        <p:txBody>
          <a:bodyPr wrap="square">
            <a:spAutoFit/>
          </a:bodyPr>
          <a:lstStyle/>
          <a:p>
            <a:pPr marL="285750" indent="-285750">
              <a:buClr>
                <a:srgbClr val="F79646">
                  <a:lumMod val="50000"/>
                </a:srgbClr>
              </a:buClr>
              <a:buSzPct val="70000"/>
              <a:buFont typeface="Wingdings" charset="2"/>
              <a:buChar char="u"/>
              <a:defRPr/>
            </a:pPr>
            <a:r>
              <a:rPr lang="es-CL" sz="1600" b="1" dirty="0" smtClean="0">
                <a:solidFill>
                  <a:prstClr val="black"/>
                </a:solidFill>
              </a:rPr>
              <a:t>En </a:t>
            </a:r>
            <a:r>
              <a:rPr lang="es-CL" sz="1600" b="1" dirty="0">
                <a:solidFill>
                  <a:prstClr val="black"/>
                </a:solidFill>
              </a:rPr>
              <a:t>menor </a:t>
            </a:r>
            <a:r>
              <a:rPr lang="es-CL" sz="1600" b="1" dirty="0" smtClean="0">
                <a:solidFill>
                  <a:prstClr val="black"/>
                </a:solidFill>
              </a:rPr>
              <a:t>producción  </a:t>
            </a:r>
            <a:endParaRPr lang="es-CL" sz="1600" b="1" dirty="0">
              <a:solidFill>
                <a:prstClr val="black"/>
              </a:solidFill>
            </a:endParaRPr>
          </a:p>
          <a:p>
            <a:pPr marL="742950" lvl="1" indent="-285750" algn="just">
              <a:buClr>
                <a:srgbClr val="F79646">
                  <a:lumMod val="50000"/>
                </a:srgbClr>
              </a:buClr>
              <a:buSzPct val="70000"/>
              <a:buFont typeface="Arial" panose="020B0604020202020204" pitchFamily="34" charset="0"/>
              <a:buChar char="•"/>
              <a:defRPr/>
            </a:pPr>
            <a:endParaRPr lang="es-CL" sz="1600" dirty="0" smtClean="0">
              <a:solidFill>
                <a:prstClr val="black"/>
              </a:solidFill>
            </a:endParaRPr>
          </a:p>
          <a:p>
            <a:pPr marL="742950" lvl="1" indent="-285750" algn="just">
              <a:buClr>
                <a:srgbClr val="F79646">
                  <a:lumMod val="50000"/>
                </a:srgbClr>
              </a:buClr>
              <a:buSzPct val="70000"/>
              <a:buFont typeface="Arial" panose="020B0604020202020204" pitchFamily="34" charset="0"/>
              <a:buChar char="•"/>
              <a:defRPr/>
            </a:pPr>
            <a:r>
              <a:rPr lang="es-CL" sz="1600" dirty="0" smtClean="0">
                <a:solidFill>
                  <a:prstClr val="black"/>
                </a:solidFill>
              </a:rPr>
              <a:t>Dado </a:t>
            </a:r>
            <a:r>
              <a:rPr lang="es-CL" sz="1600" dirty="0">
                <a:solidFill>
                  <a:prstClr val="black"/>
                </a:solidFill>
              </a:rPr>
              <a:t>que </a:t>
            </a:r>
            <a:r>
              <a:rPr lang="es-CL" sz="1600" dirty="0" smtClean="0">
                <a:solidFill>
                  <a:prstClr val="black"/>
                </a:solidFill>
              </a:rPr>
              <a:t>en los </a:t>
            </a:r>
            <a:r>
              <a:rPr lang="es-CL" sz="1600" dirty="0">
                <a:solidFill>
                  <a:prstClr val="black"/>
                </a:solidFill>
              </a:rPr>
              <a:t>turnos 7x7 y 4x3 </a:t>
            </a:r>
            <a:r>
              <a:rPr lang="es-CL" sz="1600" dirty="0" smtClean="0">
                <a:solidFill>
                  <a:prstClr val="black"/>
                </a:solidFill>
              </a:rPr>
              <a:t>no </a:t>
            </a:r>
            <a:r>
              <a:rPr lang="es-CL" sz="1600" dirty="0">
                <a:solidFill>
                  <a:prstClr val="black"/>
                </a:solidFill>
              </a:rPr>
              <a:t>es posible </a:t>
            </a:r>
            <a:r>
              <a:rPr lang="es-CL" sz="1600" dirty="0" smtClean="0">
                <a:solidFill>
                  <a:prstClr val="black"/>
                </a:solidFill>
              </a:rPr>
              <a:t>usar </a:t>
            </a:r>
            <a:r>
              <a:rPr lang="es-CL" sz="1600" dirty="0">
                <a:solidFill>
                  <a:prstClr val="black"/>
                </a:solidFill>
              </a:rPr>
              <a:t>horas extraordinarias, </a:t>
            </a:r>
            <a:r>
              <a:rPr lang="es-CL" sz="1600" dirty="0" smtClean="0">
                <a:solidFill>
                  <a:prstClr val="black"/>
                </a:solidFill>
              </a:rPr>
              <a:t>el </a:t>
            </a:r>
            <a:r>
              <a:rPr lang="es-CL" sz="1600" dirty="0">
                <a:solidFill>
                  <a:prstClr val="black"/>
                </a:solidFill>
              </a:rPr>
              <a:t>efecto más inmediato de la jornada de 40 horas es la reducción de horas destinadas a producción.</a:t>
            </a:r>
          </a:p>
          <a:p>
            <a:pPr marL="742950" lvl="1" indent="-285750" algn="just">
              <a:buClr>
                <a:srgbClr val="F79646">
                  <a:lumMod val="50000"/>
                </a:srgbClr>
              </a:buClr>
              <a:buSzPct val="70000"/>
              <a:buFont typeface="Arial" panose="020B0604020202020204" pitchFamily="34" charset="0"/>
              <a:buChar char="•"/>
              <a:defRPr/>
            </a:pPr>
            <a:endParaRPr lang="es-CL" sz="1600" dirty="0" smtClean="0">
              <a:solidFill>
                <a:prstClr val="black"/>
              </a:solidFill>
            </a:endParaRPr>
          </a:p>
          <a:p>
            <a:pPr marL="742950" lvl="1" indent="-285750" algn="just">
              <a:buClr>
                <a:srgbClr val="F79646">
                  <a:lumMod val="50000"/>
                </a:srgbClr>
              </a:buClr>
              <a:buSzPct val="70000"/>
              <a:buFont typeface="Arial" panose="020B0604020202020204" pitchFamily="34" charset="0"/>
              <a:buChar char="•"/>
              <a:defRPr/>
            </a:pPr>
            <a:r>
              <a:rPr lang="es-CL" sz="1600" dirty="0" smtClean="0">
                <a:solidFill>
                  <a:prstClr val="black"/>
                </a:solidFill>
              </a:rPr>
              <a:t>En </a:t>
            </a:r>
            <a:r>
              <a:rPr lang="es-CL" sz="1600" dirty="0">
                <a:solidFill>
                  <a:prstClr val="black"/>
                </a:solidFill>
              </a:rPr>
              <a:t>turnos 7x7 las 2 horas menos equivalen a 4,8% y en turnos 4x3 las 3 horas menos equivalen a 7%.</a:t>
            </a:r>
          </a:p>
          <a:p>
            <a:pPr marL="742950" lvl="1" indent="-285750" algn="just">
              <a:buClr>
                <a:srgbClr val="F79646">
                  <a:lumMod val="50000"/>
                </a:srgbClr>
              </a:buClr>
              <a:buSzPct val="70000"/>
              <a:buFont typeface="Arial" panose="020B0604020202020204" pitchFamily="34" charset="0"/>
              <a:buChar char="•"/>
              <a:defRPr/>
            </a:pPr>
            <a:endParaRPr lang="es-CL" sz="1600" dirty="0" smtClean="0">
              <a:solidFill>
                <a:prstClr val="black"/>
              </a:solidFill>
            </a:endParaRPr>
          </a:p>
          <a:p>
            <a:pPr marL="742950" lvl="1" indent="-285750" algn="just">
              <a:buClr>
                <a:srgbClr val="F79646">
                  <a:lumMod val="50000"/>
                </a:srgbClr>
              </a:buClr>
              <a:buSzPct val="70000"/>
              <a:buFont typeface="Arial" panose="020B0604020202020204" pitchFamily="34" charset="0"/>
              <a:buChar char="•"/>
              <a:defRPr/>
            </a:pPr>
            <a:r>
              <a:rPr lang="es-CL" sz="1600" dirty="0" smtClean="0">
                <a:solidFill>
                  <a:prstClr val="black"/>
                </a:solidFill>
              </a:rPr>
              <a:t>En </a:t>
            </a:r>
            <a:r>
              <a:rPr lang="es-CL" sz="1600" dirty="0">
                <a:solidFill>
                  <a:prstClr val="black"/>
                </a:solidFill>
              </a:rPr>
              <a:t>promedio (ponderado</a:t>
            </a:r>
            <a:r>
              <a:rPr lang="es-CL" sz="1600" b="1" dirty="0">
                <a:solidFill>
                  <a:prstClr val="black"/>
                </a:solidFill>
              </a:rPr>
              <a:t>), las menores horas disponibles equivalen a una caída de producción de 5,5%.</a:t>
            </a:r>
          </a:p>
          <a:p>
            <a:pPr marL="742950" lvl="1" indent="-285750" algn="just">
              <a:buClr>
                <a:srgbClr val="F79646">
                  <a:lumMod val="50000"/>
                </a:srgbClr>
              </a:buClr>
              <a:buSzPct val="70000"/>
              <a:buFont typeface="Arial" panose="020B0604020202020204" pitchFamily="34" charset="0"/>
              <a:buChar char="•"/>
              <a:defRPr/>
            </a:pPr>
            <a:endParaRPr lang="es-CL" sz="1600" dirty="0" smtClean="0">
              <a:solidFill>
                <a:prstClr val="black"/>
              </a:solidFill>
            </a:endParaRPr>
          </a:p>
          <a:p>
            <a:pPr marL="742950" lvl="1" indent="-285750" algn="just">
              <a:buClr>
                <a:srgbClr val="F79646">
                  <a:lumMod val="50000"/>
                </a:srgbClr>
              </a:buClr>
              <a:buSzPct val="70000"/>
              <a:buFont typeface="Arial" panose="020B0604020202020204" pitchFamily="34" charset="0"/>
              <a:buChar char="•"/>
              <a:defRPr/>
            </a:pPr>
            <a:r>
              <a:rPr lang="es-CL" sz="1600" dirty="0" smtClean="0">
                <a:solidFill>
                  <a:prstClr val="black"/>
                </a:solidFill>
              </a:rPr>
              <a:t>En </a:t>
            </a:r>
            <a:r>
              <a:rPr lang="es-CL" sz="1600" dirty="0">
                <a:solidFill>
                  <a:prstClr val="black"/>
                </a:solidFill>
              </a:rPr>
              <a:t>toneladas de cobre al año representa 320 mil, que a un precio de largo plazo de US$ 2,98 la libra se valorizan en </a:t>
            </a:r>
            <a:r>
              <a:rPr lang="es-CL" sz="1600" b="1" dirty="0">
                <a:solidFill>
                  <a:prstClr val="black"/>
                </a:solidFill>
              </a:rPr>
              <a:t>US$ 2.112 millones anuales</a:t>
            </a:r>
            <a:r>
              <a:rPr lang="es-CL" sz="1600" dirty="0">
                <a:solidFill>
                  <a:prstClr val="black"/>
                </a:solidFill>
              </a:rPr>
              <a:t>. </a:t>
            </a:r>
          </a:p>
          <a:p>
            <a:pPr lvl="1">
              <a:buClr>
                <a:srgbClr val="F79646">
                  <a:lumMod val="50000"/>
                </a:srgbClr>
              </a:buClr>
              <a:buSzPct val="70000"/>
              <a:defRPr/>
            </a:pPr>
            <a:endParaRPr lang="es-CL" sz="1400" kern="0" dirty="0">
              <a:solidFill>
                <a:prstClr val="black"/>
              </a:solidFill>
              <a:cs typeface="Helvetica"/>
            </a:endParaRPr>
          </a:p>
          <a:p>
            <a:pPr marL="285750" indent="-285750">
              <a:buClr>
                <a:srgbClr val="F79646">
                  <a:lumMod val="50000"/>
                </a:srgbClr>
              </a:buClr>
              <a:buSzPct val="70000"/>
              <a:buFont typeface="Wingdings" charset="2"/>
              <a:buChar char="u"/>
              <a:defRPr/>
            </a:pPr>
            <a:r>
              <a:rPr lang="es-CL" sz="1600" b="1" dirty="0">
                <a:solidFill>
                  <a:prstClr val="black"/>
                </a:solidFill>
              </a:rPr>
              <a:t>En mayores </a:t>
            </a:r>
            <a:r>
              <a:rPr lang="es-CL" sz="1600" b="1" dirty="0" smtClean="0">
                <a:solidFill>
                  <a:prstClr val="black"/>
                </a:solidFill>
              </a:rPr>
              <a:t>costos</a:t>
            </a:r>
            <a:endParaRPr lang="es-CL" sz="1600" b="1" dirty="0">
              <a:solidFill>
                <a:prstClr val="black"/>
              </a:solidFill>
            </a:endParaRPr>
          </a:p>
          <a:p>
            <a:pPr marL="742950" lvl="1" indent="-285750" algn="just">
              <a:buClr>
                <a:srgbClr val="F79646">
                  <a:lumMod val="50000"/>
                </a:srgbClr>
              </a:buClr>
              <a:buSzPct val="70000"/>
              <a:buFont typeface="Arial" panose="020B0604020202020204" pitchFamily="34" charset="0"/>
              <a:buChar char="•"/>
              <a:defRPr/>
            </a:pPr>
            <a:endParaRPr lang="es-CL" sz="1600" dirty="0" smtClean="0">
              <a:solidFill>
                <a:prstClr val="black"/>
              </a:solidFill>
            </a:endParaRPr>
          </a:p>
          <a:p>
            <a:pPr marL="742950" lvl="1" indent="-285750" algn="just">
              <a:buClr>
                <a:srgbClr val="F79646">
                  <a:lumMod val="50000"/>
                </a:srgbClr>
              </a:buClr>
              <a:buSzPct val="70000"/>
              <a:buFont typeface="Arial" panose="020B0604020202020204" pitchFamily="34" charset="0"/>
              <a:buChar char="•"/>
              <a:defRPr/>
            </a:pPr>
            <a:r>
              <a:rPr lang="es-CL" sz="1600" dirty="0" smtClean="0">
                <a:solidFill>
                  <a:prstClr val="black"/>
                </a:solidFill>
              </a:rPr>
              <a:t>Una </a:t>
            </a:r>
            <a:r>
              <a:rPr lang="es-CL" sz="1600" dirty="0">
                <a:solidFill>
                  <a:prstClr val="black"/>
                </a:solidFill>
              </a:rPr>
              <a:t>opción para no afectar la continuidad operacional sería pasar a </a:t>
            </a:r>
            <a:r>
              <a:rPr lang="es-CL" sz="1600" dirty="0" smtClean="0">
                <a:solidFill>
                  <a:prstClr val="black"/>
                </a:solidFill>
              </a:rPr>
              <a:t>turnos de </a:t>
            </a:r>
            <a:r>
              <a:rPr lang="es-CL" sz="1600" dirty="0">
                <a:solidFill>
                  <a:prstClr val="black"/>
                </a:solidFill>
              </a:rPr>
              <a:t>8 </a:t>
            </a:r>
            <a:r>
              <a:rPr lang="es-CL" sz="1600" dirty="0" smtClean="0">
                <a:solidFill>
                  <a:prstClr val="black"/>
                </a:solidFill>
              </a:rPr>
              <a:t>horas, lo que significaría, a </a:t>
            </a:r>
            <a:r>
              <a:rPr lang="es-CL" sz="1600" dirty="0">
                <a:solidFill>
                  <a:prstClr val="black"/>
                </a:solidFill>
              </a:rPr>
              <a:t>un costo de US$ 4.000 mensuales por trabajador </a:t>
            </a:r>
            <a:r>
              <a:rPr lang="es-CL" sz="1600" dirty="0" smtClean="0">
                <a:solidFill>
                  <a:prstClr val="black"/>
                </a:solidFill>
              </a:rPr>
              <a:t>(remuneraciones más condiciones habilitantes), </a:t>
            </a:r>
            <a:r>
              <a:rPr lang="es-CL" sz="1600" b="1" dirty="0" smtClean="0">
                <a:solidFill>
                  <a:prstClr val="black"/>
                </a:solidFill>
              </a:rPr>
              <a:t>un </a:t>
            </a:r>
            <a:r>
              <a:rPr lang="es-CL" sz="1600" b="1" dirty="0">
                <a:solidFill>
                  <a:prstClr val="black"/>
                </a:solidFill>
              </a:rPr>
              <a:t>mayor costo anual de US$ 1.872 millones.</a:t>
            </a:r>
          </a:p>
          <a:p>
            <a:pPr marL="742950" lvl="1" indent="-285750" algn="just">
              <a:buClr>
                <a:srgbClr val="F79646">
                  <a:lumMod val="50000"/>
                </a:srgbClr>
              </a:buClr>
              <a:buSzPct val="70000"/>
              <a:buFont typeface="Arial" panose="020B0604020202020204" pitchFamily="34" charset="0"/>
              <a:buChar char="•"/>
              <a:defRPr/>
            </a:pPr>
            <a:endParaRPr lang="es-CL" sz="1600" b="1" dirty="0">
              <a:solidFill>
                <a:prstClr val="black"/>
              </a:solidFill>
            </a:endParaRPr>
          </a:p>
          <a:p>
            <a:pPr marL="742950" lvl="1" indent="-285750" algn="just">
              <a:buClr>
                <a:srgbClr val="F79646">
                  <a:lumMod val="50000"/>
                </a:srgbClr>
              </a:buClr>
              <a:buSzPct val="70000"/>
              <a:buFont typeface="Arial" panose="020B0604020202020204" pitchFamily="34" charset="0"/>
              <a:buChar char="•"/>
              <a:defRPr/>
            </a:pPr>
            <a:r>
              <a:rPr lang="es-CL" sz="1600" dirty="0" smtClean="0">
                <a:solidFill>
                  <a:prstClr val="black"/>
                </a:solidFill>
              </a:rPr>
              <a:t>Lo </a:t>
            </a:r>
            <a:r>
              <a:rPr lang="es-CL" sz="1600" dirty="0">
                <a:solidFill>
                  <a:prstClr val="black"/>
                </a:solidFill>
              </a:rPr>
              <a:t>anterior, en un contexto en que</a:t>
            </a:r>
            <a:r>
              <a:rPr lang="es-CL" sz="1600" dirty="0" smtClean="0">
                <a:solidFill>
                  <a:prstClr val="black"/>
                </a:solidFill>
              </a:rPr>
              <a:t> la </a:t>
            </a:r>
            <a:r>
              <a:rPr lang="es-CL" sz="1600" dirty="0">
                <a:solidFill>
                  <a:prstClr val="black"/>
                </a:solidFill>
              </a:rPr>
              <a:t>reforma previsional en trámite contempla </a:t>
            </a:r>
            <a:r>
              <a:rPr lang="es-CL" sz="1600" dirty="0" smtClean="0">
                <a:solidFill>
                  <a:prstClr val="black"/>
                </a:solidFill>
              </a:rPr>
              <a:t>un aumento </a:t>
            </a:r>
            <a:r>
              <a:rPr lang="es-CL" sz="1600" dirty="0">
                <a:solidFill>
                  <a:prstClr val="black"/>
                </a:solidFill>
              </a:rPr>
              <a:t>de </a:t>
            </a:r>
            <a:r>
              <a:rPr lang="es-CL" sz="1600" dirty="0" smtClean="0">
                <a:solidFill>
                  <a:prstClr val="black"/>
                </a:solidFill>
              </a:rPr>
              <a:t>5</a:t>
            </a:r>
            <a:r>
              <a:rPr lang="es-CL" sz="1600" dirty="0">
                <a:solidFill>
                  <a:prstClr val="black"/>
                </a:solidFill>
              </a:rPr>
              <a:t>% del costo laboral y que la minería chilena ya tiene costos más altos que el resto del </a:t>
            </a:r>
            <a:r>
              <a:rPr lang="es-CL" sz="1600" dirty="0" smtClean="0">
                <a:solidFill>
                  <a:prstClr val="black"/>
                </a:solidFill>
              </a:rPr>
              <a:t>mundo (ver gráfico a continuación).</a:t>
            </a:r>
            <a:endParaRPr lang="es-CL" sz="1600" dirty="0">
              <a:solidFill>
                <a:prstClr val="black"/>
              </a:solidFill>
            </a:endParaRPr>
          </a:p>
          <a:p>
            <a:pPr marL="742950" lvl="1" indent="-285750" algn="just">
              <a:buClr>
                <a:srgbClr val="F79646">
                  <a:lumMod val="50000"/>
                </a:srgbClr>
              </a:buClr>
              <a:buSzPct val="70000"/>
              <a:buFont typeface="Arial" panose="020B0604020202020204" pitchFamily="34" charset="0"/>
              <a:buChar char="•"/>
              <a:defRPr/>
            </a:pPr>
            <a:endParaRPr lang="es-CL" sz="1600" dirty="0">
              <a:solidFill>
                <a:prstClr val="black"/>
              </a:solidFill>
            </a:endParaRPr>
          </a:p>
          <a:p>
            <a:pPr lvl="1" algn="just">
              <a:buClr>
                <a:srgbClr val="F79646">
                  <a:lumMod val="50000"/>
                </a:srgbClr>
              </a:buClr>
              <a:buSzPct val="70000"/>
              <a:defRPr/>
            </a:pPr>
            <a:r>
              <a:rPr lang="es-CL" sz="1400" kern="0" dirty="0">
                <a:solidFill>
                  <a:prstClr val="black"/>
                </a:solidFill>
                <a:cs typeface="Helvetica"/>
              </a:rPr>
              <a:t>	</a:t>
            </a:r>
            <a:endParaRPr lang="es-CL" sz="1600" kern="0" dirty="0">
              <a:solidFill>
                <a:prstClr val="black"/>
              </a:solidFill>
              <a:cs typeface="Helvetica"/>
            </a:endParaRPr>
          </a:p>
          <a:p>
            <a:pPr lvl="1">
              <a:buClr>
                <a:srgbClr val="F79646">
                  <a:lumMod val="50000"/>
                </a:srgbClr>
              </a:buClr>
              <a:buSzPct val="70000"/>
              <a:defRPr/>
            </a:pPr>
            <a:endParaRPr lang="es-CL" sz="1600" kern="0" dirty="0">
              <a:solidFill>
                <a:prstClr val="black"/>
              </a:solidFill>
              <a:cs typeface="Helvetica"/>
            </a:endParaRPr>
          </a:p>
        </p:txBody>
      </p:sp>
      <p:sp>
        <p:nvSpPr>
          <p:cNvPr id="8" name="Rectángulo 7"/>
          <p:cNvSpPr/>
          <p:nvPr/>
        </p:nvSpPr>
        <p:spPr>
          <a:xfrm>
            <a:off x="386414" y="3068960"/>
            <a:ext cx="8362050" cy="769441"/>
          </a:xfrm>
          <a:prstGeom prst="rect">
            <a:avLst/>
          </a:prstGeom>
        </p:spPr>
        <p:txBody>
          <a:bodyPr wrap="square">
            <a:spAutoFit/>
          </a:bodyPr>
          <a:lstStyle/>
          <a:p>
            <a:pPr marL="742950" lvl="1" indent="-285750">
              <a:buClr>
                <a:srgbClr val="F79646">
                  <a:lumMod val="50000"/>
                </a:srgbClr>
              </a:buClr>
              <a:buSzPct val="70000"/>
              <a:buFont typeface="Arial" panose="020B0604020202020204" pitchFamily="34" charset="0"/>
              <a:buChar char="•"/>
              <a:defRPr/>
            </a:pPr>
            <a:endParaRPr lang="es-CL" sz="1600" kern="0" dirty="0">
              <a:solidFill>
                <a:prstClr val="black"/>
              </a:solidFill>
              <a:cs typeface="Helvetica"/>
            </a:endParaRPr>
          </a:p>
          <a:p>
            <a:pPr marL="742950" lvl="1" indent="-285750">
              <a:buClr>
                <a:srgbClr val="F79646">
                  <a:lumMod val="50000"/>
                </a:srgbClr>
              </a:buClr>
              <a:buSzPct val="70000"/>
              <a:buFont typeface="Arial" panose="020B0604020202020204" pitchFamily="34" charset="0"/>
              <a:buChar char="•"/>
              <a:defRPr/>
            </a:pPr>
            <a:endParaRPr lang="es-CL" sz="1400" kern="0" dirty="0">
              <a:solidFill>
                <a:prstClr val="black"/>
              </a:solidFill>
              <a:cs typeface="Helvetica"/>
            </a:endParaRPr>
          </a:p>
          <a:p>
            <a:pPr lvl="1">
              <a:buClr>
                <a:srgbClr val="F79646">
                  <a:lumMod val="50000"/>
                </a:srgbClr>
              </a:buClr>
              <a:buSzPct val="70000"/>
              <a:defRPr/>
            </a:pPr>
            <a:r>
              <a:rPr lang="es-CL" sz="1400" kern="0" dirty="0" smtClean="0">
                <a:solidFill>
                  <a:prstClr val="black"/>
                </a:solidFill>
                <a:cs typeface="Helvetica"/>
              </a:rPr>
              <a:t>	</a:t>
            </a:r>
            <a:endParaRPr lang="es-CL" sz="1600" kern="0" dirty="0">
              <a:solidFill>
                <a:prstClr val="black"/>
              </a:solidFill>
              <a:cs typeface="Helvetica"/>
            </a:endParaRPr>
          </a:p>
        </p:txBody>
      </p:sp>
      <p:sp>
        <p:nvSpPr>
          <p:cNvPr id="2" name="1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6</a:t>
            </a:fld>
            <a:endParaRPr lang="es-CL">
              <a:solidFill>
                <a:prstClr val="black">
                  <a:tint val="75000"/>
                </a:prstClr>
              </a:solidFill>
            </a:endParaRPr>
          </a:p>
        </p:txBody>
      </p:sp>
    </p:spTree>
    <p:extLst>
      <p:ext uri="{BB962C8B-B14F-4D97-AF65-F5344CB8AC3E}">
        <p14:creationId xmlns:p14="http://schemas.microsoft.com/office/powerpoint/2010/main" val="36682649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6" name="Título 1"/>
          <p:cNvSpPr txBox="1">
            <a:spLocks/>
          </p:cNvSpPr>
          <p:nvPr/>
        </p:nvSpPr>
        <p:spPr>
          <a:xfrm>
            <a:off x="0" y="260648"/>
            <a:ext cx="8560007" cy="792088"/>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CL" sz="2200" b="1" dirty="0">
                <a:solidFill>
                  <a:srgbClr val="595959"/>
                </a:solidFill>
                <a:cs typeface="Helvetica"/>
              </a:rPr>
              <a:t>Costos en la minería del Cobre en Chile y en el mundo </a:t>
            </a:r>
          </a:p>
          <a:p>
            <a:r>
              <a:rPr lang="es-CL" sz="2200" b="1" dirty="0">
                <a:solidFill>
                  <a:srgbClr val="595959"/>
                </a:solidFill>
                <a:cs typeface="Helvetica"/>
              </a:rPr>
              <a:t>2000 – 2018</a:t>
            </a:r>
          </a:p>
        </p:txBody>
      </p:sp>
      <p:graphicFrame>
        <p:nvGraphicFramePr>
          <p:cNvPr id="9" name="4 Gráfico">
            <a:extLst>
              <a:ext uri="{FF2B5EF4-FFF2-40B4-BE49-F238E27FC236}">
                <a16:creationId xmlns="" xmlns:a16="http://schemas.microsoft.com/office/drawing/2014/main" id="{00000000-0008-0000-1C00-000005000000}"/>
              </a:ext>
            </a:extLst>
          </p:cNvPr>
          <p:cNvGraphicFramePr>
            <a:graphicFrameLocks/>
          </p:cNvGraphicFramePr>
          <p:nvPr>
            <p:extLst>
              <p:ext uri="{D42A27DB-BD31-4B8C-83A1-F6EECF244321}">
                <p14:modId xmlns:p14="http://schemas.microsoft.com/office/powerpoint/2010/main" val="4080143785"/>
              </p:ext>
            </p:extLst>
          </p:nvPr>
        </p:nvGraphicFramePr>
        <p:xfrm>
          <a:off x="143340" y="1340767"/>
          <a:ext cx="8416668" cy="4644841"/>
        </p:xfrm>
        <a:graphic>
          <a:graphicData uri="http://schemas.openxmlformats.org/drawingml/2006/chart">
            <c:chart xmlns:c="http://schemas.openxmlformats.org/drawingml/2006/chart" xmlns:r="http://schemas.openxmlformats.org/officeDocument/2006/relationships" r:id="rId4"/>
          </a:graphicData>
        </a:graphic>
      </p:graphicFrame>
      <p:sp>
        <p:nvSpPr>
          <p:cNvPr id="11" name="CuadroTexto 10"/>
          <p:cNvSpPr txBox="1"/>
          <p:nvPr/>
        </p:nvSpPr>
        <p:spPr>
          <a:xfrm>
            <a:off x="395536" y="1052736"/>
            <a:ext cx="1152128" cy="215444"/>
          </a:xfrm>
          <a:prstGeom prst="rect">
            <a:avLst/>
          </a:prstGeom>
          <a:noFill/>
        </p:spPr>
        <p:txBody>
          <a:bodyPr wrap="square" rtlCol="0">
            <a:spAutoFit/>
          </a:bodyPr>
          <a:lstStyle/>
          <a:p>
            <a:r>
              <a:rPr lang="es-ES" sz="800" dirty="0" err="1">
                <a:solidFill>
                  <a:prstClr val="black"/>
                </a:solidFill>
              </a:rPr>
              <a:t>cUS</a:t>
            </a:r>
            <a:r>
              <a:rPr lang="es-ES" sz="800" dirty="0">
                <a:solidFill>
                  <a:prstClr val="black"/>
                </a:solidFill>
              </a:rPr>
              <a:t>$/lb</a:t>
            </a:r>
          </a:p>
        </p:txBody>
      </p:sp>
      <p:sp>
        <p:nvSpPr>
          <p:cNvPr id="14" name="Rectángulo 13"/>
          <p:cNvSpPr/>
          <p:nvPr/>
        </p:nvSpPr>
        <p:spPr>
          <a:xfrm>
            <a:off x="5732512" y="5805264"/>
            <a:ext cx="3428273" cy="575199"/>
          </a:xfrm>
          <a:prstGeom prst="rect">
            <a:avLst/>
          </a:prstGeom>
        </p:spPr>
        <p:txBody>
          <a:bodyPr vert="horz" lIns="91440" tIns="45720" rIns="91440" bIns="45720" rtlCol="0" anchor="ctr">
            <a:noAutofit/>
          </a:bodyPr>
          <a:lstStyle/>
          <a:p>
            <a:pPr>
              <a:spcBef>
                <a:spcPct val="0"/>
              </a:spcBef>
            </a:pPr>
            <a:r>
              <a:rPr lang="es-CL" sz="1200" dirty="0">
                <a:solidFill>
                  <a:prstClr val="black">
                    <a:lumMod val="75000"/>
                    <a:lumOff val="25000"/>
                  </a:prstClr>
                </a:solidFill>
              </a:rPr>
              <a:t>Fuente: Consejo Minero a partir de información </a:t>
            </a:r>
            <a:r>
              <a:rPr lang="es-ES_tradnl" sz="1200" dirty="0">
                <a:solidFill>
                  <a:prstClr val="black">
                    <a:lumMod val="75000"/>
                    <a:lumOff val="25000"/>
                  </a:prstClr>
                </a:solidFill>
              </a:rPr>
              <a:t>de </a:t>
            </a:r>
            <a:r>
              <a:rPr lang="es-ES_tradnl" sz="1200" dirty="0" smtClean="0">
                <a:solidFill>
                  <a:prstClr val="black">
                    <a:lumMod val="75000"/>
                    <a:lumOff val="25000"/>
                  </a:prstClr>
                </a:solidFill>
              </a:rPr>
              <a:t>Cochilco</a:t>
            </a:r>
            <a:endParaRPr lang="es-ES_tradnl" sz="1200" dirty="0">
              <a:solidFill>
                <a:prstClr val="black">
                  <a:lumMod val="75000"/>
                  <a:lumOff val="25000"/>
                </a:prstClr>
              </a:solidFill>
            </a:endParaRPr>
          </a:p>
          <a:p>
            <a:pPr>
              <a:spcBef>
                <a:spcPct val="0"/>
              </a:spcBef>
            </a:pPr>
            <a:endParaRPr lang="es-ES_tradnl" sz="1100" dirty="0">
              <a:solidFill>
                <a:prstClr val="black">
                  <a:lumMod val="75000"/>
                  <a:lumOff val="25000"/>
                </a:prstClr>
              </a:solidFill>
            </a:endParaRPr>
          </a:p>
        </p:txBody>
      </p:sp>
      <p:sp>
        <p:nvSpPr>
          <p:cNvPr id="15" name="Rectángulo 14"/>
          <p:cNvSpPr/>
          <p:nvPr/>
        </p:nvSpPr>
        <p:spPr>
          <a:xfrm>
            <a:off x="4427984" y="1412776"/>
            <a:ext cx="4732801" cy="575199"/>
          </a:xfrm>
          <a:prstGeom prst="rect">
            <a:avLst/>
          </a:prstGeom>
        </p:spPr>
        <p:txBody>
          <a:bodyPr vert="horz" lIns="91440" tIns="45720" rIns="91440" bIns="45720" rtlCol="0" anchor="ctr">
            <a:noAutofit/>
          </a:bodyPr>
          <a:lstStyle/>
          <a:p>
            <a:pPr>
              <a:spcBef>
                <a:spcPct val="0"/>
              </a:spcBef>
            </a:pPr>
            <a:r>
              <a:rPr lang="es-CL" sz="1000" dirty="0" smtClean="0">
                <a:solidFill>
                  <a:prstClr val="black">
                    <a:lumMod val="75000"/>
                    <a:lumOff val="25000"/>
                  </a:prstClr>
                </a:solidFill>
              </a:rPr>
              <a:t>Costos definidos como C3 = Cash </a:t>
            </a:r>
            <a:r>
              <a:rPr lang="es-CL" sz="1000" dirty="0" err="1" smtClean="0">
                <a:solidFill>
                  <a:prstClr val="black">
                    <a:lumMod val="75000"/>
                    <a:lumOff val="25000"/>
                  </a:prstClr>
                </a:solidFill>
              </a:rPr>
              <a:t>costs</a:t>
            </a:r>
            <a:r>
              <a:rPr lang="es-CL" sz="1000" dirty="0" smtClean="0">
                <a:solidFill>
                  <a:prstClr val="black">
                    <a:lumMod val="75000"/>
                    <a:lumOff val="25000"/>
                  </a:prstClr>
                </a:solidFill>
              </a:rPr>
              <a:t> + Depreciación + Intereses + Costos Indirectos</a:t>
            </a:r>
            <a:endParaRPr lang="es-ES_tradnl" sz="1000" dirty="0">
              <a:solidFill>
                <a:prstClr val="black">
                  <a:lumMod val="75000"/>
                  <a:lumOff val="25000"/>
                </a:prstClr>
              </a:solidFill>
            </a:endParaRPr>
          </a:p>
          <a:p>
            <a:pPr>
              <a:spcBef>
                <a:spcPct val="0"/>
              </a:spcBef>
            </a:pPr>
            <a:endParaRPr lang="es-ES_tradnl" sz="1100" dirty="0">
              <a:solidFill>
                <a:prstClr val="black">
                  <a:lumMod val="75000"/>
                  <a:lumOff val="25000"/>
                </a:prstClr>
              </a:solidFill>
            </a:endParaRPr>
          </a:p>
        </p:txBody>
      </p:sp>
      <p:sp>
        <p:nvSpPr>
          <p:cNvPr id="2" name="1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7</a:t>
            </a:fld>
            <a:endParaRPr lang="es-CL">
              <a:solidFill>
                <a:prstClr val="black">
                  <a:tint val="75000"/>
                </a:prstClr>
              </a:solidFill>
            </a:endParaRPr>
          </a:p>
        </p:txBody>
      </p:sp>
    </p:spTree>
    <p:extLst>
      <p:ext uri="{BB962C8B-B14F-4D97-AF65-F5344CB8AC3E}">
        <p14:creationId xmlns:p14="http://schemas.microsoft.com/office/powerpoint/2010/main" val="18389474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36" name="Título 1"/>
          <p:cNvSpPr txBox="1">
            <a:spLocks/>
          </p:cNvSpPr>
          <p:nvPr/>
        </p:nvSpPr>
        <p:spPr>
          <a:xfrm>
            <a:off x="-28575" y="146348"/>
            <a:ext cx="8560007" cy="64807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CL" sz="2200" b="1" dirty="0" smtClean="0">
                <a:solidFill>
                  <a:srgbClr val="595959"/>
                </a:solidFill>
                <a:cs typeface="Helvetica"/>
              </a:rPr>
              <a:t>Resultados de análisis técnicos</a:t>
            </a:r>
            <a:endParaRPr lang="es-ES_tradnl" sz="1600" dirty="0">
              <a:solidFill>
                <a:srgbClr val="595959"/>
              </a:solidFill>
              <a:cs typeface="Helvetica"/>
            </a:endParaRPr>
          </a:p>
        </p:txBody>
      </p:sp>
      <p:sp>
        <p:nvSpPr>
          <p:cNvPr id="15" name="Rectángulo 14"/>
          <p:cNvSpPr/>
          <p:nvPr/>
        </p:nvSpPr>
        <p:spPr>
          <a:xfrm>
            <a:off x="446559" y="919039"/>
            <a:ext cx="8207375" cy="6001643"/>
          </a:xfrm>
          <a:prstGeom prst="rect">
            <a:avLst/>
          </a:prstGeom>
        </p:spPr>
        <p:txBody>
          <a:bodyPr wrap="square">
            <a:spAutoFit/>
          </a:bodyPr>
          <a:lstStyle/>
          <a:p>
            <a:pPr marL="285750" indent="-285750">
              <a:buClr>
                <a:srgbClr val="F79646">
                  <a:lumMod val="50000"/>
                </a:srgbClr>
              </a:buClr>
              <a:buSzPct val="70000"/>
              <a:buFont typeface="Wingdings" charset="2"/>
              <a:buChar char="u"/>
              <a:defRPr/>
            </a:pPr>
            <a:r>
              <a:rPr lang="es-CL" sz="1600" b="1" dirty="0" smtClean="0">
                <a:solidFill>
                  <a:prstClr val="black"/>
                </a:solidFill>
              </a:rPr>
              <a:t>Comisión </a:t>
            </a:r>
            <a:r>
              <a:rPr lang="es-CL" sz="1600" b="1" dirty="0">
                <a:solidFill>
                  <a:prstClr val="black"/>
                </a:solidFill>
              </a:rPr>
              <a:t>Nacional de Productividad</a:t>
            </a:r>
            <a:r>
              <a:rPr lang="es-CL" sz="1600" dirty="0">
                <a:solidFill>
                  <a:prstClr val="black"/>
                </a:solidFill>
              </a:rPr>
              <a:t> (informe preliminar de diciembre 2019)</a:t>
            </a:r>
          </a:p>
          <a:p>
            <a:pPr marL="742950" lvl="1" indent="-285750" algn="just">
              <a:buClr>
                <a:srgbClr val="F79646">
                  <a:lumMod val="50000"/>
                </a:srgbClr>
              </a:buClr>
              <a:buSzPct val="70000"/>
              <a:buFont typeface="Arial" panose="020B0604020202020204" pitchFamily="34" charset="0"/>
              <a:buChar char="•"/>
              <a:defRPr/>
            </a:pPr>
            <a:endParaRPr lang="es-CL" sz="1600" dirty="0">
              <a:solidFill>
                <a:prstClr val="black"/>
              </a:solidFill>
            </a:endParaRPr>
          </a:p>
          <a:p>
            <a:pPr marL="442913" lvl="1" indent="-171450" algn="just">
              <a:buClr>
                <a:srgbClr val="F79646">
                  <a:lumMod val="50000"/>
                </a:srgbClr>
              </a:buClr>
              <a:buSzPct val="70000"/>
              <a:buFont typeface="Arial" panose="020B0604020202020204" pitchFamily="34" charset="0"/>
              <a:buChar char="•"/>
              <a:defRPr/>
            </a:pPr>
            <a:r>
              <a:rPr lang="es-CL" sz="1600" dirty="0">
                <a:solidFill>
                  <a:prstClr val="black"/>
                </a:solidFill>
              </a:rPr>
              <a:t>“</a:t>
            </a:r>
            <a:r>
              <a:rPr lang="es-CL" sz="1600" i="1" dirty="0">
                <a:solidFill>
                  <a:prstClr val="black"/>
                </a:solidFill>
              </a:rPr>
              <a:t>existen razones fundadas en evidencia doméstica y experiencia internacional que aconsejan un debate profundo del objetivo de la política, su diseño, y su implementación. En particular, deben considerarse mecanismos de flexibilidad que permitan aumentar la productividad (que siendo muy baja en nuestro país se vería adicionalmente reducida por la reforma), y plazos e instrumentos de ajuste que permitan a las empresas reorganizar su estructura productiva, a modo de reducir los efectos negativos esperados</a:t>
            </a:r>
            <a:r>
              <a:rPr lang="es-CL" sz="1600" dirty="0">
                <a:solidFill>
                  <a:prstClr val="black"/>
                </a:solidFill>
              </a:rPr>
              <a:t>.”</a:t>
            </a:r>
          </a:p>
          <a:p>
            <a:pPr>
              <a:buClr>
                <a:srgbClr val="F79646">
                  <a:lumMod val="50000"/>
                </a:srgbClr>
              </a:buClr>
              <a:buSzPct val="70000"/>
              <a:defRPr/>
            </a:pPr>
            <a:endParaRPr lang="es-CL" sz="1600" kern="0" dirty="0">
              <a:solidFill>
                <a:srgbClr val="EEECE1">
                  <a:lumMod val="25000"/>
                </a:srgbClr>
              </a:solidFill>
              <a:cs typeface="Helvetica"/>
            </a:endParaRPr>
          </a:p>
          <a:p>
            <a:pPr marL="285750" indent="-285750">
              <a:buClr>
                <a:srgbClr val="F79646">
                  <a:lumMod val="50000"/>
                </a:srgbClr>
              </a:buClr>
              <a:buSzPct val="70000"/>
              <a:buFont typeface="Wingdings" charset="2"/>
              <a:buChar char="u"/>
              <a:defRPr/>
            </a:pPr>
            <a:r>
              <a:rPr lang="es-CL" sz="1600" b="1" dirty="0" smtClean="0">
                <a:solidFill>
                  <a:prstClr val="black"/>
                </a:solidFill>
              </a:rPr>
              <a:t>Mesa </a:t>
            </a:r>
            <a:r>
              <a:rPr lang="es-CL" sz="1600" b="1" dirty="0">
                <a:solidFill>
                  <a:prstClr val="black"/>
                </a:solidFill>
              </a:rPr>
              <a:t>Técnica sobre Calidad de Vida y Reducción de Jornada Laboral</a:t>
            </a:r>
            <a:r>
              <a:rPr lang="es-CL" sz="1600" dirty="0">
                <a:solidFill>
                  <a:prstClr val="black"/>
                </a:solidFill>
              </a:rPr>
              <a:t> (informe final de diciembre 2019)</a:t>
            </a:r>
            <a:endParaRPr lang="es-CL" sz="1600" i="1" dirty="0">
              <a:solidFill>
                <a:prstClr val="black"/>
              </a:solidFill>
            </a:endParaRPr>
          </a:p>
          <a:p>
            <a:pPr marL="285750" indent="-285750" algn="just">
              <a:buClr>
                <a:srgbClr val="F79646">
                  <a:lumMod val="50000"/>
                </a:srgbClr>
              </a:buClr>
              <a:buSzPct val="70000"/>
              <a:buFont typeface="Arial" panose="020B0604020202020204" pitchFamily="34" charset="0"/>
              <a:buChar char="•"/>
              <a:defRPr/>
            </a:pPr>
            <a:endParaRPr lang="es-CL" sz="1600" i="1" dirty="0" smtClean="0">
              <a:solidFill>
                <a:prstClr val="black"/>
              </a:solidFill>
            </a:endParaRPr>
          </a:p>
          <a:p>
            <a:pPr marL="442913" lvl="1" indent="-171450" algn="just">
              <a:buClr>
                <a:srgbClr val="F79646">
                  <a:lumMod val="50000"/>
                </a:srgbClr>
              </a:buClr>
              <a:buSzPct val="70000"/>
              <a:buFont typeface="Arial" panose="020B0604020202020204" pitchFamily="34" charset="0"/>
              <a:buChar char="•"/>
              <a:defRPr/>
            </a:pPr>
            <a:r>
              <a:rPr lang="es-CL" sz="1600" i="1" dirty="0" smtClean="0">
                <a:solidFill>
                  <a:prstClr val="black"/>
                </a:solidFill>
              </a:rPr>
              <a:t>“una </a:t>
            </a:r>
            <a:r>
              <a:rPr lang="es-CL" sz="1600" i="1" dirty="0">
                <a:solidFill>
                  <a:prstClr val="black"/>
                </a:solidFill>
              </a:rPr>
              <a:t>mayoría de los miembros de la Mesa considera que es aconsejable la suspensión temporal de la tramitación del proyecto de ley. Lo anterior, sin perjuicio de que, si se decide legislar se haga con la gradualidad que se propone para su entrada en vigencia…”</a:t>
            </a:r>
          </a:p>
          <a:p>
            <a:pPr marL="442913" indent="-171450" algn="just">
              <a:buClr>
                <a:srgbClr val="F79646">
                  <a:lumMod val="50000"/>
                </a:srgbClr>
              </a:buClr>
              <a:buSzPct val="70000"/>
              <a:buFont typeface="Arial" panose="020B0604020202020204" pitchFamily="34" charset="0"/>
              <a:buChar char="•"/>
              <a:defRPr/>
            </a:pPr>
            <a:endParaRPr lang="es-CL" sz="1600" i="1" dirty="0" smtClean="0">
              <a:solidFill>
                <a:prstClr val="black"/>
              </a:solidFill>
            </a:endParaRPr>
          </a:p>
          <a:p>
            <a:pPr marL="442913" lvl="1" indent="-171450" algn="just">
              <a:buClr>
                <a:srgbClr val="F79646">
                  <a:lumMod val="50000"/>
                </a:srgbClr>
              </a:buClr>
              <a:buSzPct val="70000"/>
              <a:buFont typeface="Arial" panose="020B0604020202020204" pitchFamily="34" charset="0"/>
              <a:buChar char="•"/>
              <a:defRPr/>
            </a:pPr>
            <a:r>
              <a:rPr lang="es-CL" sz="1600" i="1" dirty="0" smtClean="0">
                <a:solidFill>
                  <a:prstClr val="black"/>
                </a:solidFill>
              </a:rPr>
              <a:t>“</a:t>
            </a:r>
            <a:r>
              <a:rPr lang="es-CL" sz="1600" i="1" dirty="0">
                <a:solidFill>
                  <a:prstClr val="black"/>
                </a:solidFill>
              </a:rPr>
              <a:t>La mayoría de los integrantes de la Mesa están por </a:t>
            </a:r>
            <a:r>
              <a:rPr lang="es-CL" sz="1600" i="1" u="sng" dirty="0">
                <a:solidFill>
                  <a:prstClr val="black"/>
                </a:solidFill>
              </a:rPr>
              <a:t>excluir de la rebaja de jornada</a:t>
            </a:r>
            <a:r>
              <a:rPr lang="es-CL" sz="1600" i="1" dirty="0">
                <a:solidFill>
                  <a:prstClr val="black"/>
                </a:solidFill>
              </a:rPr>
              <a:t> de trabajo que se aplique, cualquiera fuere su extensión, a las y los trabajadores afectos a regímenes especiales de duración y distribución de la jornada de trabajo, entre ellos, contratos especiales, jornadas especiales, </a:t>
            </a:r>
            <a:r>
              <a:rPr lang="es-CL" sz="1600" i="1" u="sng" dirty="0">
                <a:solidFill>
                  <a:prstClr val="black"/>
                </a:solidFill>
              </a:rPr>
              <a:t>sistemas de trabajo por turnos y sistemas excepcionales de distribución de jornada de trabajo y descanso autorizados por la Dirección del Trabajo</a:t>
            </a:r>
            <a:r>
              <a:rPr lang="es-CL" sz="1600" dirty="0">
                <a:solidFill>
                  <a:prstClr val="black"/>
                </a:solidFill>
              </a:rPr>
              <a:t>. (el subrayado es nuestro)</a:t>
            </a:r>
          </a:p>
          <a:p>
            <a:pPr marL="285750" indent="-285750">
              <a:buClr>
                <a:srgbClr val="F79646">
                  <a:lumMod val="50000"/>
                </a:srgbClr>
              </a:buClr>
              <a:buSzPct val="70000"/>
              <a:buFont typeface="Wingdings" charset="2"/>
              <a:buChar char="u"/>
              <a:defRPr/>
            </a:pPr>
            <a:endParaRPr lang="es-CL" sz="1600" kern="0" dirty="0">
              <a:solidFill>
                <a:srgbClr val="EEECE1">
                  <a:lumMod val="25000"/>
                </a:srgbClr>
              </a:solidFill>
              <a:cs typeface="Helvetica"/>
            </a:endParaRPr>
          </a:p>
          <a:p>
            <a:pPr marL="285750" indent="-285750">
              <a:buClr>
                <a:srgbClr val="F79646">
                  <a:lumMod val="50000"/>
                </a:srgbClr>
              </a:buClr>
              <a:buSzPct val="70000"/>
              <a:buFont typeface="Wingdings" charset="2"/>
              <a:buChar char="u"/>
              <a:defRPr/>
            </a:pPr>
            <a:endParaRPr lang="es-CL" sz="1600" kern="0" dirty="0">
              <a:solidFill>
                <a:srgbClr val="EEECE1">
                  <a:lumMod val="25000"/>
                </a:srgbClr>
              </a:solidFill>
              <a:cs typeface="Helvetica"/>
            </a:endParaRPr>
          </a:p>
        </p:txBody>
      </p:sp>
      <p:sp>
        <p:nvSpPr>
          <p:cNvPr id="2" name="1 Marcador de número de diapositiva"/>
          <p:cNvSpPr>
            <a:spLocks noGrp="1"/>
          </p:cNvSpPr>
          <p:nvPr>
            <p:ph type="sldNum" sz="quarter" idx="12"/>
          </p:nvPr>
        </p:nvSpPr>
        <p:spPr/>
        <p:txBody>
          <a:bodyPr/>
          <a:lstStyle/>
          <a:p>
            <a:fld id="{5FDE483F-0E7A-45AC-95FF-169F4B4D8495}" type="slidenum">
              <a:rPr lang="es-CL" smtClean="0"/>
              <a:t>8</a:t>
            </a:fld>
            <a:endParaRPr lang="es-CL"/>
          </a:p>
        </p:txBody>
      </p:sp>
    </p:spTree>
    <p:extLst>
      <p:ext uri="{BB962C8B-B14F-4D97-AF65-F5344CB8AC3E}">
        <p14:creationId xmlns:p14="http://schemas.microsoft.com/office/powerpoint/2010/main" val="32617243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ítulo 1"/>
          <p:cNvSpPr txBox="1">
            <a:spLocks/>
          </p:cNvSpPr>
          <p:nvPr/>
        </p:nvSpPr>
        <p:spPr>
          <a:xfrm>
            <a:off x="-1" y="44624"/>
            <a:ext cx="8560007" cy="64807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CL" sz="2200" b="1" dirty="0" smtClean="0">
                <a:solidFill>
                  <a:srgbClr val="595959"/>
                </a:solidFill>
                <a:cs typeface="Helvetica"/>
              </a:rPr>
              <a:t>Resumen y conclusiones</a:t>
            </a:r>
            <a:endParaRPr lang="es-CL" sz="2200" b="1" i="1" u="sng" dirty="0">
              <a:solidFill>
                <a:srgbClr val="595959"/>
              </a:solidFill>
              <a:cs typeface="Helvetica"/>
            </a:endParaRPr>
          </a:p>
        </p:txBody>
      </p:sp>
      <p:sp>
        <p:nvSpPr>
          <p:cNvPr id="7" name="Rectángulo 6"/>
          <p:cNvSpPr/>
          <p:nvPr/>
        </p:nvSpPr>
        <p:spPr>
          <a:xfrm>
            <a:off x="386414" y="584684"/>
            <a:ext cx="8207375" cy="553998"/>
          </a:xfrm>
          <a:prstGeom prst="rect">
            <a:avLst/>
          </a:prstGeom>
        </p:spPr>
        <p:txBody>
          <a:bodyPr wrap="square">
            <a:spAutoFit/>
          </a:bodyPr>
          <a:lstStyle/>
          <a:p>
            <a:pPr>
              <a:buClr>
                <a:srgbClr val="F79646">
                  <a:lumMod val="50000"/>
                </a:srgbClr>
              </a:buClr>
              <a:buSzPct val="70000"/>
              <a:defRPr/>
            </a:pPr>
            <a:r>
              <a:rPr lang="es-CL" sz="1600" kern="0" dirty="0">
                <a:solidFill>
                  <a:srgbClr val="EEECE1">
                    <a:lumMod val="25000"/>
                  </a:srgbClr>
                </a:solidFill>
                <a:cs typeface="Helvetica"/>
              </a:rPr>
              <a:t> </a:t>
            </a:r>
            <a:endParaRPr lang="es-CL" sz="1400" kern="0" dirty="0">
              <a:solidFill>
                <a:prstClr val="black"/>
              </a:solidFill>
              <a:cs typeface="Helvetica"/>
            </a:endParaRPr>
          </a:p>
          <a:p>
            <a:pPr lvl="1">
              <a:buClr>
                <a:srgbClr val="F79646">
                  <a:lumMod val="50000"/>
                </a:srgbClr>
              </a:buClr>
              <a:buSzPct val="70000"/>
              <a:defRPr/>
            </a:pPr>
            <a:r>
              <a:rPr lang="es-CL" sz="1400" kern="0" dirty="0" smtClean="0">
                <a:solidFill>
                  <a:prstClr val="black"/>
                </a:solidFill>
                <a:cs typeface="Helvetica"/>
              </a:rPr>
              <a:t>	</a:t>
            </a:r>
            <a:endParaRPr lang="es-CL" sz="1600" kern="0" dirty="0">
              <a:solidFill>
                <a:prstClr val="black"/>
              </a:solidFill>
              <a:cs typeface="Helvetica"/>
            </a:endParaRPr>
          </a:p>
        </p:txBody>
      </p:sp>
      <p:sp>
        <p:nvSpPr>
          <p:cNvPr id="8" name="Rectángulo 7"/>
          <p:cNvSpPr/>
          <p:nvPr/>
        </p:nvSpPr>
        <p:spPr>
          <a:xfrm>
            <a:off x="386414" y="836712"/>
            <a:ext cx="8443180" cy="5509200"/>
          </a:xfrm>
          <a:prstGeom prst="rect">
            <a:avLst/>
          </a:prstGeom>
        </p:spPr>
        <p:txBody>
          <a:bodyPr wrap="square">
            <a:spAutoFit/>
          </a:bodyPr>
          <a:lstStyle/>
          <a:p>
            <a:pPr marL="285750" indent="-285750" algn="just">
              <a:buClr>
                <a:srgbClr val="F79646">
                  <a:lumMod val="50000"/>
                </a:srgbClr>
              </a:buClr>
              <a:buSzPct val="70000"/>
              <a:buFont typeface="Wingdings" charset="2"/>
              <a:buChar char="u"/>
              <a:defRPr/>
            </a:pPr>
            <a:r>
              <a:rPr lang="es-CL" sz="1600" kern="0" dirty="0">
                <a:solidFill>
                  <a:srgbClr val="EEECE1">
                    <a:lumMod val="25000"/>
                  </a:srgbClr>
                </a:solidFill>
                <a:cs typeface="Helvetica"/>
              </a:rPr>
              <a:t>El trabajo minero tiene particularidades relevantes que esperamos sean tenidas en cuenta al momento de legislar sobre una reducción de la jornada semanal máxima.  </a:t>
            </a:r>
          </a:p>
          <a:p>
            <a:pPr marL="285750" indent="-285750" algn="just">
              <a:buClr>
                <a:srgbClr val="F79646">
                  <a:lumMod val="50000"/>
                </a:srgbClr>
              </a:buClr>
              <a:buSzPct val="70000"/>
              <a:buFont typeface="Wingdings" charset="2"/>
              <a:buChar char="u"/>
              <a:defRPr/>
            </a:pPr>
            <a:endParaRPr lang="es-CL" sz="1600" kern="0" dirty="0">
              <a:solidFill>
                <a:srgbClr val="EEECE1">
                  <a:lumMod val="25000"/>
                </a:srgbClr>
              </a:solidFill>
              <a:cs typeface="Helvetica"/>
            </a:endParaRPr>
          </a:p>
          <a:p>
            <a:pPr marL="285750" indent="-285750" algn="just">
              <a:buClr>
                <a:srgbClr val="F79646">
                  <a:lumMod val="50000"/>
                </a:srgbClr>
              </a:buClr>
              <a:buSzPct val="70000"/>
              <a:buFont typeface="Wingdings" charset="2"/>
              <a:buChar char="u"/>
              <a:defRPr/>
            </a:pPr>
            <a:r>
              <a:rPr lang="es-CL" sz="1600" kern="0" dirty="0">
                <a:solidFill>
                  <a:srgbClr val="EEECE1">
                    <a:lumMod val="25000"/>
                  </a:srgbClr>
                </a:solidFill>
                <a:cs typeface="Helvetica"/>
              </a:rPr>
              <a:t>Una reducción de jornada a 40 horas tendría impactos negativos significativos en el sector, sobre todo a través de las jornadas excepcionales que son fundamentales para la continuidad operacional de faenas alejadas de centros urbanos.</a:t>
            </a:r>
          </a:p>
          <a:p>
            <a:pPr marL="285750" indent="-285750" algn="just">
              <a:buClr>
                <a:srgbClr val="F79646">
                  <a:lumMod val="50000"/>
                </a:srgbClr>
              </a:buClr>
              <a:buSzPct val="70000"/>
              <a:buFont typeface="Wingdings" charset="2"/>
              <a:buChar char="u"/>
              <a:defRPr/>
            </a:pPr>
            <a:endParaRPr lang="es-CL" sz="1600" kern="0" dirty="0">
              <a:solidFill>
                <a:srgbClr val="EEECE1">
                  <a:lumMod val="25000"/>
                </a:srgbClr>
              </a:solidFill>
              <a:cs typeface="Helvetica"/>
            </a:endParaRPr>
          </a:p>
          <a:p>
            <a:pPr marL="285750" indent="-285750" algn="just">
              <a:buClr>
                <a:srgbClr val="F79646">
                  <a:lumMod val="50000"/>
                </a:srgbClr>
              </a:buClr>
              <a:buSzPct val="70000"/>
              <a:buFont typeface="Wingdings" charset="2"/>
              <a:buChar char="u"/>
              <a:defRPr/>
            </a:pPr>
            <a:r>
              <a:rPr lang="es-CL" sz="1600" kern="0" dirty="0">
                <a:solidFill>
                  <a:srgbClr val="EEECE1">
                    <a:lumMod val="25000"/>
                  </a:srgbClr>
                </a:solidFill>
                <a:cs typeface="Helvetica"/>
              </a:rPr>
              <a:t>Estos impactos incluyen menor producción, pérdidas de productividad, necesidad de más bienes y servicios de apoyo, incremento de costos monetarios y detrimento de la competitividad de la minería chilena y del trabajo en relación a la tecnología, en un contexto en que dicha competitividad ya presenta desventajas.</a:t>
            </a:r>
          </a:p>
          <a:p>
            <a:pPr marL="285750" indent="-285750" algn="just">
              <a:buClr>
                <a:srgbClr val="F79646">
                  <a:lumMod val="50000"/>
                </a:srgbClr>
              </a:buClr>
              <a:buSzPct val="70000"/>
              <a:buFont typeface="Wingdings" charset="2"/>
              <a:buChar char="u"/>
              <a:defRPr/>
            </a:pPr>
            <a:endParaRPr lang="es-CL" sz="1600" kern="0" dirty="0">
              <a:solidFill>
                <a:srgbClr val="EEECE1">
                  <a:lumMod val="25000"/>
                </a:srgbClr>
              </a:solidFill>
              <a:cs typeface="Helvetica"/>
            </a:endParaRPr>
          </a:p>
          <a:p>
            <a:pPr marL="285750" indent="-285750" algn="just">
              <a:buClr>
                <a:srgbClr val="F79646">
                  <a:lumMod val="50000"/>
                </a:srgbClr>
              </a:buClr>
              <a:buSzPct val="70000"/>
              <a:buFont typeface="Wingdings" charset="2"/>
              <a:buChar char="u"/>
              <a:defRPr/>
            </a:pPr>
            <a:r>
              <a:rPr lang="es-CL" sz="1600" kern="0" dirty="0">
                <a:solidFill>
                  <a:srgbClr val="EEECE1">
                    <a:lumMod val="25000"/>
                  </a:srgbClr>
                </a:solidFill>
                <a:cs typeface="Helvetica"/>
              </a:rPr>
              <a:t>El impacto en </a:t>
            </a:r>
            <a:r>
              <a:rPr lang="es-CL" sz="1600" kern="0" dirty="0" smtClean="0">
                <a:solidFill>
                  <a:srgbClr val="EEECE1">
                    <a:lumMod val="25000"/>
                  </a:srgbClr>
                </a:solidFill>
                <a:cs typeface="Helvetica"/>
              </a:rPr>
              <a:t>menor producción </a:t>
            </a:r>
            <a:r>
              <a:rPr lang="es-CL" sz="1600" kern="0" dirty="0">
                <a:solidFill>
                  <a:srgbClr val="EEECE1">
                    <a:lumMod val="25000"/>
                  </a:srgbClr>
                </a:solidFill>
                <a:cs typeface="Helvetica"/>
              </a:rPr>
              <a:t>podría llegar a ser US$ 2.112 millones anuales y alternativamente, en mayores costos sería de US$ 1.872 millones anuales.</a:t>
            </a:r>
          </a:p>
          <a:p>
            <a:pPr marL="285750" indent="-285750" algn="just">
              <a:buClr>
                <a:srgbClr val="F79646">
                  <a:lumMod val="50000"/>
                </a:srgbClr>
              </a:buClr>
              <a:buSzPct val="70000"/>
              <a:buFont typeface="Wingdings" charset="2"/>
              <a:buChar char="u"/>
              <a:defRPr/>
            </a:pPr>
            <a:endParaRPr lang="es-CL" sz="1600" kern="0" dirty="0">
              <a:solidFill>
                <a:srgbClr val="EEECE1">
                  <a:lumMod val="25000"/>
                </a:srgbClr>
              </a:solidFill>
              <a:cs typeface="Helvetica"/>
            </a:endParaRPr>
          </a:p>
          <a:p>
            <a:pPr marL="285750" indent="-285750" algn="just">
              <a:buClr>
                <a:srgbClr val="F79646">
                  <a:lumMod val="50000"/>
                </a:srgbClr>
              </a:buClr>
              <a:buSzPct val="70000"/>
              <a:buFont typeface="Wingdings" charset="2"/>
              <a:buChar char="u"/>
              <a:defRPr/>
            </a:pPr>
            <a:r>
              <a:rPr lang="es-CL" sz="1600" kern="0" dirty="0">
                <a:solidFill>
                  <a:srgbClr val="EEECE1">
                    <a:lumMod val="25000"/>
                  </a:srgbClr>
                </a:solidFill>
                <a:cs typeface="Helvetica"/>
              </a:rPr>
              <a:t>En la minería hemos demostrado que es posible tener turnos con jornadas inferiores a 45 y superiores a 40 horas semanales, a partir de acuerdos con sindicatos altamente representativos y autorización de la DT, teniendo como resultado un trabajo seguro y bien remunerado. </a:t>
            </a:r>
          </a:p>
          <a:p>
            <a:pPr marL="285750" indent="-285750" algn="just">
              <a:buClr>
                <a:srgbClr val="F79646">
                  <a:lumMod val="50000"/>
                </a:srgbClr>
              </a:buClr>
              <a:buSzPct val="70000"/>
              <a:buFont typeface="Wingdings" charset="2"/>
              <a:buChar char="u"/>
              <a:defRPr/>
            </a:pPr>
            <a:endParaRPr lang="es-CL" sz="1600" kern="0" dirty="0">
              <a:solidFill>
                <a:srgbClr val="EEECE1">
                  <a:lumMod val="25000"/>
                </a:srgbClr>
              </a:solidFill>
              <a:cs typeface="Helvetica"/>
            </a:endParaRPr>
          </a:p>
          <a:p>
            <a:pPr marL="285750" indent="-285750" algn="just">
              <a:buClr>
                <a:srgbClr val="F79646">
                  <a:lumMod val="50000"/>
                </a:srgbClr>
              </a:buClr>
              <a:buSzPct val="70000"/>
              <a:buFont typeface="Wingdings" charset="2"/>
              <a:buChar char="u"/>
              <a:defRPr/>
            </a:pPr>
            <a:r>
              <a:rPr lang="es-CL" sz="1600" kern="0" dirty="0" smtClean="0">
                <a:solidFill>
                  <a:srgbClr val="EEECE1">
                    <a:lumMod val="25000"/>
                  </a:srgbClr>
                </a:solidFill>
                <a:cs typeface="Helvetica"/>
              </a:rPr>
              <a:t>Por las razones anteriores, coincidimos con </a:t>
            </a:r>
            <a:r>
              <a:rPr lang="es-CL" sz="1600" kern="0" dirty="0">
                <a:solidFill>
                  <a:srgbClr val="EEECE1">
                    <a:lumMod val="25000"/>
                  </a:srgbClr>
                </a:solidFill>
                <a:cs typeface="Helvetica"/>
              </a:rPr>
              <a:t>las conclusiones de </a:t>
            </a:r>
            <a:r>
              <a:rPr lang="es-CL" sz="1600" kern="0" dirty="0" smtClean="0">
                <a:solidFill>
                  <a:srgbClr val="EEECE1">
                    <a:lumMod val="25000"/>
                  </a:srgbClr>
                </a:solidFill>
                <a:cs typeface="Helvetica"/>
              </a:rPr>
              <a:t>instancias técnicas</a:t>
            </a:r>
            <a:r>
              <a:rPr lang="es-CL" sz="1600" kern="0" dirty="0">
                <a:solidFill>
                  <a:srgbClr val="EEECE1">
                    <a:lumMod val="25000"/>
                  </a:srgbClr>
                </a:solidFill>
                <a:cs typeface="Helvetica"/>
              </a:rPr>
              <a:t>, </a:t>
            </a:r>
            <a:r>
              <a:rPr lang="es-CL" sz="1600" kern="0" dirty="0" smtClean="0">
                <a:solidFill>
                  <a:srgbClr val="EEECE1">
                    <a:lumMod val="25000"/>
                  </a:srgbClr>
                </a:solidFill>
                <a:cs typeface="Helvetica"/>
              </a:rPr>
              <a:t>respecto a la flexibilidad y gradualidad de una rebaja general de jornada, y en particular con la no aplicación de esta rebaja a las jornadas excepcionales pactadas con sindicatos y autorizadas </a:t>
            </a:r>
            <a:r>
              <a:rPr lang="es-CL" sz="1600" kern="0" dirty="0">
                <a:solidFill>
                  <a:srgbClr val="EEECE1">
                    <a:lumMod val="25000"/>
                  </a:srgbClr>
                </a:solidFill>
                <a:cs typeface="Helvetica"/>
              </a:rPr>
              <a:t>por la </a:t>
            </a:r>
            <a:r>
              <a:rPr lang="es-CL" sz="1600" kern="0" dirty="0" smtClean="0">
                <a:solidFill>
                  <a:srgbClr val="EEECE1">
                    <a:lumMod val="25000"/>
                  </a:srgbClr>
                </a:solidFill>
                <a:cs typeface="Helvetica"/>
              </a:rPr>
              <a:t>DT. </a:t>
            </a:r>
            <a:endParaRPr lang="es-CL" sz="1600" kern="0" dirty="0">
              <a:solidFill>
                <a:srgbClr val="EEECE1">
                  <a:lumMod val="25000"/>
                </a:srgbClr>
              </a:solidFill>
              <a:cs typeface="Helvetica"/>
            </a:endParaRPr>
          </a:p>
        </p:txBody>
      </p:sp>
      <p:sp>
        <p:nvSpPr>
          <p:cNvPr id="2" name="1 Marcador de número de diapositiva"/>
          <p:cNvSpPr>
            <a:spLocks noGrp="1"/>
          </p:cNvSpPr>
          <p:nvPr>
            <p:ph type="sldNum" sz="quarter" idx="12"/>
          </p:nvPr>
        </p:nvSpPr>
        <p:spPr/>
        <p:txBody>
          <a:bodyPr/>
          <a:lstStyle/>
          <a:p>
            <a:fld id="{5FDE483F-0E7A-45AC-95FF-169F4B4D8495}" type="slidenum">
              <a:rPr lang="es-CL" smtClean="0">
                <a:solidFill>
                  <a:prstClr val="black">
                    <a:tint val="75000"/>
                  </a:prstClr>
                </a:solidFill>
              </a:rPr>
              <a:pPr/>
              <a:t>9</a:t>
            </a:fld>
            <a:endParaRPr lang="es-CL">
              <a:solidFill>
                <a:prstClr val="black">
                  <a:tint val="75000"/>
                </a:prstClr>
              </a:solidFill>
            </a:endParaRPr>
          </a:p>
        </p:txBody>
      </p:sp>
    </p:spTree>
    <p:extLst>
      <p:ext uri="{BB962C8B-B14F-4D97-AF65-F5344CB8AC3E}">
        <p14:creationId xmlns:p14="http://schemas.microsoft.com/office/powerpoint/2010/main" val="414768467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3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3125</TotalTime>
  <Words>1235</Words>
  <Application>Microsoft Office PowerPoint</Application>
  <PresentationFormat>Presentación en pantalla (4:3)</PresentationFormat>
  <Paragraphs>145</Paragraphs>
  <Slides>10</Slides>
  <Notes>3</Notes>
  <HiddenSlides>0</HiddenSlides>
  <MMClips>0</MMClips>
  <ScaleCrop>false</ScaleCrop>
  <HeadingPairs>
    <vt:vector size="4" baseType="variant">
      <vt:variant>
        <vt:lpstr>Tema</vt:lpstr>
      </vt:variant>
      <vt:variant>
        <vt:i4>6</vt:i4>
      </vt:variant>
      <vt:variant>
        <vt:lpstr>Títulos de diapositiva</vt:lpstr>
      </vt:variant>
      <vt:variant>
        <vt:i4>10</vt:i4>
      </vt:variant>
    </vt:vector>
  </HeadingPairs>
  <TitlesOfParts>
    <vt:vector size="16" baseType="lpstr">
      <vt:lpstr>Tema de Office</vt:lpstr>
      <vt:lpstr>2_Tema de Office</vt:lpstr>
      <vt:lpstr>3_Tema de Office</vt:lpstr>
      <vt:lpstr>1_Tema de Office</vt:lpstr>
      <vt:lpstr>4_Tema de Office</vt:lpstr>
      <vt:lpstr>5_Tema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christel lindhorst</dc:creator>
  <cp:lastModifiedBy>jtmorel</cp:lastModifiedBy>
  <cp:revision>644</cp:revision>
  <cp:lastPrinted>2020-01-08T16:13:45Z</cp:lastPrinted>
  <dcterms:created xsi:type="dcterms:W3CDTF">2015-11-26T19:56:34Z</dcterms:created>
  <dcterms:modified xsi:type="dcterms:W3CDTF">2020-01-14T12:06:53Z</dcterms:modified>
</cp:coreProperties>
</file>