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41"/>
  </p:notesMasterIdLst>
  <p:handoutMasterIdLst>
    <p:handoutMasterId r:id="rId42"/>
  </p:handoutMasterIdLst>
  <p:sldIdLst>
    <p:sldId id="256" r:id="rId4"/>
    <p:sldId id="418" r:id="rId5"/>
    <p:sldId id="393" r:id="rId6"/>
    <p:sldId id="395" r:id="rId7"/>
    <p:sldId id="415" r:id="rId8"/>
    <p:sldId id="400" r:id="rId9"/>
    <p:sldId id="401" r:id="rId10"/>
    <p:sldId id="404" r:id="rId11"/>
    <p:sldId id="444" r:id="rId12"/>
    <p:sldId id="457" r:id="rId13"/>
    <p:sldId id="470" r:id="rId14"/>
    <p:sldId id="412" r:id="rId15"/>
    <p:sldId id="399" r:id="rId16"/>
    <p:sldId id="396" r:id="rId17"/>
    <p:sldId id="397" r:id="rId18"/>
    <p:sldId id="398" r:id="rId19"/>
    <p:sldId id="441" r:id="rId20"/>
    <p:sldId id="447" r:id="rId21"/>
    <p:sldId id="448" r:id="rId22"/>
    <p:sldId id="449" r:id="rId23"/>
    <p:sldId id="450" r:id="rId24"/>
    <p:sldId id="451" r:id="rId25"/>
    <p:sldId id="452" r:id="rId26"/>
    <p:sldId id="453" r:id="rId27"/>
    <p:sldId id="454" r:id="rId28"/>
    <p:sldId id="455" r:id="rId29"/>
    <p:sldId id="456" r:id="rId30"/>
    <p:sldId id="469" r:id="rId31"/>
    <p:sldId id="460" r:id="rId32"/>
    <p:sldId id="461" r:id="rId33"/>
    <p:sldId id="462" r:id="rId34"/>
    <p:sldId id="463" r:id="rId35"/>
    <p:sldId id="464" r:id="rId36"/>
    <p:sldId id="465" r:id="rId37"/>
    <p:sldId id="466" r:id="rId38"/>
    <p:sldId id="467" r:id="rId39"/>
    <p:sldId id="468" r:id="rId40"/>
  </p:sldIdLst>
  <p:sldSz cx="9144000" cy="5143500" type="screen16x9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el lindhorst" initials="cl" lastIdx="5" clrIdx="0"/>
  <p:cmAuthor id="1" name="c.schnettler" initials="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6CBC"/>
    <a:srgbClr val="55A6AB"/>
    <a:srgbClr val="A32A1D"/>
    <a:srgbClr val="00FF00"/>
    <a:srgbClr val="21A7BC"/>
    <a:srgbClr val="407D80"/>
    <a:srgbClr val="79B88E"/>
    <a:srgbClr val="64CEA7"/>
    <a:srgbClr val="BAF0DF"/>
    <a:srgbClr val="C17D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191" autoAdjust="0"/>
    <p:restoredTop sz="94849" autoAdjust="0"/>
  </p:normalViewPr>
  <p:slideViewPr>
    <p:cSldViewPr snapToGrid="0" snapToObjects="1">
      <p:cViewPr varScale="1">
        <p:scale>
          <a:sx n="99" d="100"/>
          <a:sy n="99" d="100"/>
        </p:scale>
        <p:origin x="-966" y="-84"/>
      </p:cViewPr>
      <p:guideLst>
        <p:guide orient="horz" pos="328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4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ommentAuthors" Target="comment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98104" y="0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7490A-78C4-42A2-AF1D-A85B35437226}" type="datetimeFigureOut">
              <a:rPr lang="es-CL" smtClean="0"/>
              <a:t>10-06-2016</a:t>
            </a:fld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2" y="8829967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98104" y="8829967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2B6B1-3EAA-49CC-9746-6676714B0A54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11709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2119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98104" y="0"/>
            <a:ext cx="2982119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2C0DF-0CBB-4F90-8818-ECC1E2699517}" type="datetimeFigureOut">
              <a:rPr lang="es-ES" smtClean="0"/>
              <a:t>10/06/2016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3713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182" y="4473893"/>
            <a:ext cx="550545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2" y="8829968"/>
            <a:ext cx="2982119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98104" y="8829968"/>
            <a:ext cx="2982119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62BFB-132E-41DF-B6A0-B542E602F6C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5668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54050" y="1162050"/>
            <a:ext cx="5573713" cy="31369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378F1-963E-47EB-8F00-00FA94375CBA}" type="slidenum">
              <a:rPr lang="es-CL" smtClean="0"/>
              <a:pPr/>
              <a:t>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65969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54050" y="1162050"/>
            <a:ext cx="5573713" cy="31369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9E661-96C8-4301-B53B-E6E24014B683}" type="slidenum">
              <a:rPr lang="es-CL" smtClean="0"/>
              <a:pPr/>
              <a:t>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74925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54050" y="1162050"/>
            <a:ext cx="5573713" cy="31369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9E661-96C8-4301-B53B-E6E24014B683}" type="slidenum">
              <a:rPr lang="es-CL" smtClean="0"/>
              <a:pPr/>
              <a:t>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42674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54050" y="1162050"/>
            <a:ext cx="5573713" cy="31369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Correlaciona programas de formación con perfiles ocupacionales</a:t>
            </a:r>
          </a:p>
          <a:p>
            <a:r>
              <a:rPr lang="es-ES" dirty="0" smtClean="0"/>
              <a:t>. Indica que perfiles</a:t>
            </a:r>
            <a:r>
              <a:rPr lang="es-ES" baseline="0" dirty="0" smtClean="0"/>
              <a:t> se pueden juntar en programas ocupacionales.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9E661-96C8-4301-B53B-E6E24014B683}" type="slidenum">
              <a:rPr lang="es-CL" smtClean="0"/>
              <a:pPr/>
              <a:t>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58945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62BFB-132E-41DF-B6A0-B542E602F6CB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3680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23"/>
              </a:spcAft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70FB3-8B52-48E0-8054-37CC6E04F4BA}" type="slidenum">
              <a:rPr lang="es-CL" smtClean="0"/>
              <a:pPr/>
              <a:t>31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7549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Correlaciona programas de formación con perfiles ocupacionales</a:t>
            </a:r>
          </a:p>
          <a:p>
            <a:r>
              <a:rPr lang="es-ES" dirty="0" smtClean="0"/>
              <a:t>. Indica que perfiles</a:t>
            </a:r>
            <a:r>
              <a:rPr lang="es-ES" baseline="0" dirty="0" smtClean="0"/>
              <a:t> se pueden juntar en programas ocupacionales.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9E661-96C8-4301-B53B-E6E24014B683}" type="slidenum">
              <a:rPr lang="es-CL" smtClean="0"/>
              <a:pPr/>
              <a:t>35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6492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Correlaciona programas de formación con perfiles ocupacionales</a:t>
            </a:r>
          </a:p>
          <a:p>
            <a:r>
              <a:rPr lang="es-ES" dirty="0" smtClean="0"/>
              <a:t>. Indica que perfiles</a:t>
            </a:r>
            <a:r>
              <a:rPr lang="es-ES" baseline="0" dirty="0" smtClean="0"/>
              <a:t> se pueden juntar en programas ocupacionales.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9E661-96C8-4301-B53B-E6E24014B683}" type="slidenum">
              <a:rPr lang="es-CL" smtClean="0"/>
              <a:pPr/>
              <a:t>36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7388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3"/>
            <a:ext cx="7772400" cy="1102519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2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F2771B99-087A-43B0-B030-60EC6601C037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D7CB0FD-BB05-B542-814C-4F48C15D16F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163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3EFB0B4-E49C-4489-9A21-FBCEA3BE2E0C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D7CB0FD-BB05-B542-814C-4F48C15D16F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251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05979"/>
            <a:ext cx="2057400" cy="4388644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277100F-92DD-4F8A-9BDF-4DB8FC795F8F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D7CB0FD-BB05-B542-814C-4F48C15D16F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593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fondo me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Compartida Comunicaciones\CCM\fondos ppt\fondo-1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357158" y="535769"/>
            <a:ext cx="8429684" cy="42862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800" b="1" baseline="0">
                <a:solidFill>
                  <a:srgbClr val="974807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357158" y="964395"/>
            <a:ext cx="8429684" cy="3643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900"/>
              </a:spcBef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  <a:defRPr sz="1500" baseline="0">
                <a:solidFill>
                  <a:schemeClr val="bg1"/>
                </a:solidFill>
                <a:latin typeface="Arial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bg1"/>
                </a:solidFill>
                <a:latin typeface="Arial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bg1"/>
                </a:solidFill>
                <a:latin typeface="Arial" pitchFamily="34" charset="0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1050" baseline="0">
                <a:solidFill>
                  <a:schemeClr val="bg1"/>
                </a:solidFill>
                <a:latin typeface="Arial" pitchFamily="34" charset="0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050" baseline="0">
                <a:solidFill>
                  <a:schemeClr val="bg1"/>
                </a:solidFill>
                <a:latin typeface="Arial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L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68470"/>
            <a:ext cx="642942" cy="273844"/>
          </a:xfrm>
          <a:prstGeom prst="rect">
            <a:avLst/>
          </a:prstGeom>
        </p:spPr>
        <p:txBody>
          <a:bodyPr/>
          <a:lstStyle/>
          <a:p>
            <a:fld id="{E80AA47E-3F72-4B47-97A1-C456101B084E}" type="slidenum">
              <a:rPr lang="es-CL" smtClean="0"/>
              <a:pPr/>
              <a:t>‹Nº›</a:t>
            </a:fld>
            <a:endParaRPr lang="es-CL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 l="30515" t="12109" r="10661" b="976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Rectángulo"/>
          <p:cNvSpPr/>
          <p:nvPr userDrawn="1"/>
        </p:nvSpPr>
        <p:spPr>
          <a:xfrm>
            <a:off x="5391810" y="1785447"/>
            <a:ext cx="3563007" cy="133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/>
          </a:p>
        </p:txBody>
      </p:sp>
    </p:spTree>
    <p:extLst>
      <p:ext uri="{BB962C8B-B14F-4D97-AF65-F5344CB8AC3E}">
        <p14:creationId xmlns:p14="http://schemas.microsoft.com/office/powerpoint/2010/main" val="94320397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>
            <a:fillRect/>
          </a:stretch>
        </p:blipFill>
        <p:spPr bwMode="auto">
          <a:xfrm>
            <a:off x="0" y="-9525"/>
            <a:ext cx="7335838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riángulo rectángulo"/>
          <p:cNvSpPr/>
          <p:nvPr userDrawn="1"/>
        </p:nvSpPr>
        <p:spPr>
          <a:xfrm flipH="1">
            <a:off x="6546850" y="0"/>
            <a:ext cx="788988" cy="79375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dirty="0"/>
          </a:p>
        </p:txBody>
      </p:sp>
      <p:pic>
        <p:nvPicPr>
          <p:cNvPr id="4" name="3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-9525"/>
            <a:ext cx="17954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254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441" y="97770"/>
            <a:ext cx="1471552" cy="5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07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441" y="97770"/>
            <a:ext cx="1471552" cy="5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07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441" y="97770"/>
            <a:ext cx="1471552" cy="5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97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73453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riángulo rectángulo"/>
          <p:cNvSpPr/>
          <p:nvPr userDrawn="1"/>
        </p:nvSpPr>
        <p:spPr>
          <a:xfrm flipH="1">
            <a:off x="6546850" y="0"/>
            <a:ext cx="788988" cy="79375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4" name="3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-9525"/>
            <a:ext cx="17954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1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-9525"/>
            <a:ext cx="17954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548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73453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riángulo rectángulo"/>
          <p:cNvSpPr/>
          <p:nvPr userDrawn="1"/>
        </p:nvSpPr>
        <p:spPr>
          <a:xfrm flipH="1">
            <a:off x="6546850" y="0"/>
            <a:ext cx="788988" cy="79375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4" name="3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-9525"/>
            <a:ext cx="17954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1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CE3B9E5-298F-472C-83A4-5F05CB8D96DF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D7CB0FD-BB05-B542-814C-4F48C15D16F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17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73453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riángulo rectángulo"/>
          <p:cNvSpPr/>
          <p:nvPr userDrawn="1"/>
        </p:nvSpPr>
        <p:spPr>
          <a:xfrm flipH="1">
            <a:off x="6546850" y="0"/>
            <a:ext cx="788988" cy="79375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4" name="3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-9525"/>
            <a:ext cx="17954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1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73453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riángulo rectángulo"/>
          <p:cNvSpPr/>
          <p:nvPr userDrawn="1"/>
        </p:nvSpPr>
        <p:spPr>
          <a:xfrm flipH="1">
            <a:off x="6546850" y="0"/>
            <a:ext cx="788988" cy="79375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4" name="3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-9525"/>
            <a:ext cx="17954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1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73453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riángulo rectángulo"/>
          <p:cNvSpPr/>
          <p:nvPr userDrawn="1"/>
        </p:nvSpPr>
        <p:spPr>
          <a:xfrm flipH="1">
            <a:off x="6546850" y="0"/>
            <a:ext cx="788988" cy="79375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4" name="3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-9525"/>
            <a:ext cx="17954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1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73453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riángulo rectángulo"/>
          <p:cNvSpPr/>
          <p:nvPr userDrawn="1"/>
        </p:nvSpPr>
        <p:spPr>
          <a:xfrm flipH="1">
            <a:off x="6546850" y="0"/>
            <a:ext cx="788988" cy="79375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4" name="3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-9525"/>
            <a:ext cx="17954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1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73453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riángulo rectángulo"/>
          <p:cNvSpPr/>
          <p:nvPr userDrawn="1"/>
        </p:nvSpPr>
        <p:spPr>
          <a:xfrm flipH="1">
            <a:off x="6546850" y="0"/>
            <a:ext cx="788988" cy="79375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4" name="3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-9525"/>
            <a:ext cx="17954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1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73453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riángulo rectángulo"/>
          <p:cNvSpPr/>
          <p:nvPr userDrawn="1"/>
        </p:nvSpPr>
        <p:spPr>
          <a:xfrm flipH="1">
            <a:off x="6546850" y="0"/>
            <a:ext cx="788988" cy="79375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4" name="3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-9525"/>
            <a:ext cx="17954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1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73453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riángulo rectángulo"/>
          <p:cNvSpPr/>
          <p:nvPr userDrawn="1"/>
        </p:nvSpPr>
        <p:spPr>
          <a:xfrm flipH="1">
            <a:off x="6546850" y="0"/>
            <a:ext cx="788988" cy="79375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4" name="3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-9525"/>
            <a:ext cx="17954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1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8618"/>
            <a:ext cx="7772400" cy="11017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2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D5D12-103E-430D-9B55-0AFDCD403460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FB4F-D881-DE40-80A0-96D0CCE42F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22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D8376-08EE-4BF6-BF79-506EF300F4C1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FB4F-D881-DE40-80A0-96D0CCE42F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056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79640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DF5D2-C7BD-46B1-8A67-285B6616EDE8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FB4F-D881-DE40-80A0-96D0CCE42F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88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40"/>
            <a:ext cx="7772400" cy="11251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F1484F3C-F643-455C-8ADC-0AD993AFC04D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D7CB0FD-BB05-B542-814C-4F48C15D16F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4851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5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E4E7-B1EF-4F3B-A406-D1FCBEA876D7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FB4F-D881-DE40-80A0-96D0CCE42F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892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0938"/>
            <a:ext cx="4041775" cy="4810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950"/>
            <a:ext cx="4041775" cy="29622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B59E-127E-48B3-8DCF-76A8D005B8C7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FB4F-D881-DE40-80A0-96D0CCE42F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674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74E9-B75A-4613-8D3F-DD5AF36A6A2E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FB4F-D881-DE40-80A0-96D0CCE42F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8738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5359-B6BB-47EB-913C-175270C9E4A4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FB4F-D881-DE40-80A0-96D0CCE42F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256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93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B83D-DB0F-4DDB-BDDC-8D0F88434BB4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FB4F-D881-DE40-80A0-96D0CCE42F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9169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4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D512-C8CF-4713-9913-757A9AB2FC68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FB4F-D881-DE40-80A0-96D0CCE42F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2414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F7AE-C8F7-42A6-9E35-953FB5EE7438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FB4F-D881-DE40-80A0-96D0CCE42F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779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06376"/>
            <a:ext cx="2057400" cy="4387850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0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034-4D0F-4829-8D28-0CB6604B7465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FB4F-D881-DE40-80A0-96D0CCE42F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263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3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2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ea typeface="+mn-ea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F25CCFC-8745-4372-845A-96D0BF7CCA55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C198F6A3-3281-4B42-8656-E2E0D8AE1980}" type="slidenum">
              <a:rPr lang="en-US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8127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8" name="Rectángulo 7"/>
          <p:cNvSpPr/>
          <p:nvPr userDrawn="1"/>
        </p:nvSpPr>
        <p:spPr>
          <a:xfrm>
            <a:off x="7167382" y="221681"/>
            <a:ext cx="789856" cy="221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ES" sz="1350" dirty="0">
              <a:solidFill>
                <a:prstClr val="white"/>
              </a:solidFill>
            </a:endParaRPr>
          </a:p>
        </p:txBody>
      </p:sp>
      <p:pic>
        <p:nvPicPr>
          <p:cNvPr id="9" name="Imagen 8" descr="Captura de pantalla 2015-08-29 a la(s) 17.29.1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54" y="4764192"/>
            <a:ext cx="480759" cy="35856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3" y="4756213"/>
            <a:ext cx="499371" cy="374528"/>
          </a:xfrm>
          <a:prstGeom prst="rect">
            <a:avLst/>
          </a:prstGeom>
        </p:spPr>
      </p:pic>
      <p:pic>
        <p:nvPicPr>
          <p:cNvPr id="1026" name="Picture 2" descr="http://www.fch.cl/wp-content/uploads/2014/12/logo-fch-120x70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808710"/>
            <a:ext cx="648072" cy="28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dirty="0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1"/>
          </p:nvPr>
        </p:nvSpPr>
        <p:spPr>
          <a:xfrm>
            <a:off x="8652896" y="4886770"/>
            <a:ext cx="444160" cy="193631"/>
          </a:xfrm>
        </p:spPr>
        <p:txBody>
          <a:bodyPr/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C47705-FDEA-463D-9EB1-FFCB80FCFD03}" type="slidenum">
              <a:rPr lang="en-US" smtClean="0">
                <a:solidFill>
                  <a:prstClr val="whit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65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70A0B78-9122-45FF-B8F8-7A010C47717B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D7CB0FD-BB05-B542-814C-4F48C15D16F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3010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6"/>
            <a:ext cx="7772400" cy="1021556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40"/>
            <a:ext cx="7772400" cy="1125139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ea typeface="+mn-ea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AEF8458-E524-45A3-B135-8C1C5C99061B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0668BF81-F5AF-42CB-9383-7F45D6860625}" type="slidenum">
              <a:rPr lang="en-US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3572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ea typeface="+mn-ea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2AFB4D5-DE06-43C1-8CD0-E19958AAF895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9C08ECAA-3E21-4930-AB79-A40C9ED4A106}" type="slidenum">
              <a:rPr lang="en-US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76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>
            <a:norm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8"/>
            <a:ext cx="4041775" cy="479822"/>
          </a:xfrm>
        </p:spPr>
        <p:txBody>
          <a:bodyPr>
            <a:norm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latin typeface="Calibri" pitchFamily="34" charset="0"/>
                <a:ea typeface="+mn-ea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C416E58-EC0E-4CE6-872C-D225CC4ABFB1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2B439B22-3EAF-4F66-AC5F-FF3AC089A9CF}" type="slidenum">
              <a:rPr lang="en-US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030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BF8B81D-2F5E-41BF-99C5-D03E3386046B}" type="slidenum">
              <a:rPr lang="en-US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42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5EA05685-DC6C-45E8-8CC6-2560AF7A620B}" type="slidenum">
              <a:rPr lang="en-US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962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B46CEB36-EE90-4DF4-A25D-7F70A118471D}" type="slidenum">
              <a:rPr lang="en-US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7140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s-ES" noProof="0" dirty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51136A73-6867-414B-9B5D-884E7DADA535}" type="slidenum">
              <a:rPr lang="en-US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04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40ED642F-E3D0-4070-9FA8-BF00681D3C6D}" type="slidenum">
              <a:rPr lang="en-US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59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2" y="205979"/>
            <a:ext cx="2057400" cy="43886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5410200" cy="43886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F866E72C-374C-4BCD-B54F-316E8AC58455}" type="slidenum">
              <a:rPr lang="en-US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2616" y="243006"/>
            <a:ext cx="8507077" cy="2769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_tradnl" dirty="0" smtClean="0"/>
              <a:t>Clic para editar estilo título patrón</a:t>
            </a:r>
            <a:endParaRPr lang="en-US" dirty="0" smtClean="0"/>
          </a:p>
        </p:txBody>
      </p:sp>
      <p:sp>
        <p:nvSpPr>
          <p:cNvPr id="3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156176" y="4731990"/>
            <a:ext cx="21336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1C1DC3-C04E-4334-A747-459B37074C8B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61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FCA6E53-BED9-4D1E-AA92-952FB3C7B3DB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D7CB0FD-BB05-B542-814C-4F48C15D16F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530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7BB46B6-E26E-4791-920C-A4ABDFC99813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D7CB0FD-BB05-B542-814C-4F48C15D16F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457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D191E77-BFE2-4080-A041-F178E0FCA3D8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D7CB0FD-BB05-B542-814C-4F48C15D16F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109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331E2A6-0B7C-40D2-807D-F0F7D7E94BFA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D7CB0FD-BB05-B542-814C-4F48C15D16F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57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03E1E45-EA7D-4B3E-896D-CA4A72219095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D7CB0FD-BB05-B542-814C-4F48C15D16F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671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24396"/>
            <a:ext cx="5955534" cy="603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pic>
        <p:nvPicPr>
          <p:cNvPr id="8" name="Picture 7" descr="vineta2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"/>
            <a:ext cx="3124200" cy="52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0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8" r:id="rId12"/>
    <p:sldLayoutId id="2147483700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87C3B5"/>
        </a:buClr>
        <a:buFont typeface="Arial"/>
        <a:buChar char="•"/>
        <a:defRPr sz="2000" kern="1200"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87C3B5"/>
        </a:buClr>
        <a:buFont typeface="Arial"/>
        <a:buChar char="–"/>
        <a:defRPr sz="18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87C3B5"/>
        </a:buClr>
        <a:buFont typeface="Arial"/>
        <a:buChar char="•"/>
        <a:defRPr sz="1600" kern="1200">
          <a:solidFill>
            <a:srgbClr val="7F7F7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87C3B5"/>
        </a:buClr>
        <a:buFont typeface="Arial"/>
        <a:buChar char="–"/>
        <a:defRPr sz="1400" kern="1200">
          <a:solidFill>
            <a:srgbClr val="7F7F7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87C3B5"/>
        </a:buClr>
        <a:buFont typeface="Arial"/>
        <a:buChar char="»"/>
        <a:defRPr sz="1400" kern="1200">
          <a:solidFill>
            <a:srgbClr val="7F7F7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522923"/>
            <a:ext cx="5962869" cy="540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200155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595E4-5A32-43D4-8830-3CB157A12FF6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6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476726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3FB4F-D881-DE40-80A0-96D0CCE42FBF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7" name="Picture 6" descr="viñet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7" y="6"/>
            <a:ext cx="3115441" cy="52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1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7F7F7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87C3B5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87C3B5"/>
        </a:buClr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87C3B5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87C3B5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87C3B5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2" y="114300"/>
            <a:ext cx="81645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2" y="1108472"/>
            <a:ext cx="8177213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4895856"/>
            <a:ext cx="2895600" cy="18454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75" dirty="0">
                <a:solidFill>
                  <a:srgbClr val="898989"/>
                </a:solidFill>
                <a:latin typeface="Verdana" charset="0"/>
                <a:ea typeface="ヒラギノ角ゴ Pro W3" charset="0"/>
                <a:cs typeface="Verdana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dirty="0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8413759" y="-4758"/>
            <a:ext cx="284163" cy="650081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s-CL" sz="135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8697915" y="5"/>
            <a:ext cx="347662" cy="645319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s-CL" sz="135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8413759" y="4800600"/>
            <a:ext cx="284163" cy="3429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s-CL" sz="135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3081" name="Rectangle 10"/>
          <p:cNvSpPr>
            <a:spLocks noChangeArrowheads="1"/>
          </p:cNvSpPr>
          <p:nvPr/>
        </p:nvSpPr>
        <p:spPr bwMode="auto">
          <a:xfrm>
            <a:off x="8697915" y="4800600"/>
            <a:ext cx="347662" cy="3429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s-CL" sz="1350" dirty="0">
              <a:solidFill>
                <a:srgbClr val="FFFFFF"/>
              </a:solidFill>
              <a:ea typeface="ヒラギノ角ゴ Pro W3" pitchFamily="-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50" y="4909480"/>
            <a:ext cx="2133600" cy="14525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750" b="1">
                <a:solidFill>
                  <a:schemeClr val="bg1"/>
                </a:solidFill>
                <a:latin typeface="Verdana" pitchFamily="34" charset="0"/>
                <a:ea typeface="+mn-ea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BC47705-FDEA-463D-9EB1-FFCB80FCFD03}" type="slidenum">
              <a:rPr lang="en-US" smtClean="0">
                <a:solidFill>
                  <a:prstClr val="white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2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18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18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18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18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18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1800">
          <a:solidFill>
            <a:srgbClr val="006CB7"/>
          </a:solidFill>
          <a:latin typeface="Verdana" charset="0"/>
          <a:ea typeface="ヒラギノ角ゴ Pro W3" charset="-128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1800">
          <a:solidFill>
            <a:srgbClr val="006CB7"/>
          </a:solidFill>
          <a:latin typeface="Verdana" charset="0"/>
          <a:ea typeface="ヒラギノ角ゴ Pro W3" charset="-128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1800">
          <a:solidFill>
            <a:srgbClr val="006CB7"/>
          </a:solidFill>
          <a:latin typeface="Verdana" charset="0"/>
          <a:ea typeface="ヒラギノ角ゴ Pro W3" charset="-128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18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5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2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05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05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cm.cl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cm.cl/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tda1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72" y="-9136"/>
            <a:ext cx="9243019" cy="52074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060" y="1104888"/>
            <a:ext cx="45009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Presentación a socios de la  </a:t>
            </a:r>
          </a:p>
          <a:p>
            <a:r>
              <a:rPr lang="es-C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Otic- Cámara Chilena de la Construcción - Antofagasta</a:t>
            </a:r>
          </a:p>
          <a:p>
            <a:endParaRPr lang="es-CL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s-CL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 FORMACION PARA EL TRABAJO: UNA </a:t>
            </a:r>
            <a:r>
              <a:rPr lang="es-C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MIRADA DESDE EL CONSEJO DE COMPETENCIAS MINERAS (CCM)</a:t>
            </a:r>
          </a:p>
          <a:p>
            <a:endParaRPr lang="es-CL" sz="2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Junio 2016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1400" dirty="0" smtClean="0">
                <a:solidFill>
                  <a:srgbClr val="87C3B5"/>
                </a:solidFill>
              </a:rPr>
              <a:t>Christian Schnettler</a:t>
            </a:r>
          </a:p>
          <a:p>
            <a:r>
              <a:rPr lang="en-US" sz="1400" dirty="0" smtClean="0">
                <a:solidFill>
                  <a:srgbClr val="87C3B5"/>
                </a:solidFill>
              </a:rPr>
              <a:t>Gerente del Consejo de Competencias Mineras</a:t>
            </a:r>
          </a:p>
          <a:p>
            <a:r>
              <a:rPr lang="en-US" sz="1400" dirty="0" smtClean="0">
                <a:solidFill>
                  <a:srgbClr val="87C3B5"/>
                </a:solidFill>
              </a:rPr>
              <a:t>del Consejo Minero</a:t>
            </a:r>
            <a:endParaRPr lang="en-US" sz="1400" dirty="0">
              <a:solidFill>
                <a:srgbClr val="87C3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8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Imagen foto_0000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9069" y="2273658"/>
            <a:ext cx="2184309" cy="693667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152400" y="133439"/>
            <a:ext cx="5219126" cy="687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b="1" dirty="0"/>
              <a:t>Solución </a:t>
            </a:r>
            <a:r>
              <a:rPr lang="es-CL" sz="2000" dirty="0"/>
              <a:t>Minería Chilena - </a:t>
            </a:r>
            <a:r>
              <a:rPr lang="es-CL" sz="2000" dirty="0" smtClean="0"/>
              <a:t>CCM</a:t>
            </a:r>
            <a:r>
              <a:rPr lang="es-CL" sz="2000" dirty="0"/>
              <a:t> 2012 - 2015</a:t>
            </a:r>
          </a:p>
          <a:p>
            <a:r>
              <a:rPr lang="es-CL" sz="1800" dirty="0" smtClean="0"/>
              <a:t>Resultados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1256" t="20957" r="49124" b="8273"/>
          <a:stretch/>
        </p:blipFill>
        <p:spPr bwMode="auto">
          <a:xfrm>
            <a:off x="3989884" y="908604"/>
            <a:ext cx="1122681" cy="1437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4"/>
          <a:srcRect l="7447" t="4301" r="5606" b="12634"/>
          <a:stretch/>
        </p:blipFill>
        <p:spPr>
          <a:xfrm>
            <a:off x="3534064" y="3524035"/>
            <a:ext cx="2039798" cy="1187124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64" y="3774409"/>
            <a:ext cx="2024913" cy="1243169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8625" y="3524035"/>
            <a:ext cx="2318046" cy="107763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515500">
            <a:off x="669511" y="884573"/>
            <a:ext cx="1792420" cy="218598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1751" y="1314986"/>
            <a:ext cx="1757334" cy="1325156"/>
          </a:xfrm>
          <a:prstGeom prst="rect">
            <a:avLst/>
          </a:prstGeom>
        </p:spPr>
      </p:pic>
      <p:sp>
        <p:nvSpPr>
          <p:cNvPr id="5" name="Octágono 4"/>
          <p:cNvSpPr/>
          <p:nvPr/>
        </p:nvSpPr>
        <p:spPr>
          <a:xfrm>
            <a:off x="2071992" y="908604"/>
            <a:ext cx="506185" cy="468087"/>
          </a:xfrm>
          <a:prstGeom prst="octagon">
            <a:avLst/>
          </a:prstGeom>
          <a:solidFill>
            <a:srgbClr val="55A6AB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b="1" dirty="0" smtClean="0">
                <a:solidFill>
                  <a:schemeClr val="bg1"/>
                </a:solidFill>
              </a:rPr>
              <a:t>4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39" name="Octágono 38"/>
          <p:cNvSpPr/>
          <p:nvPr/>
        </p:nvSpPr>
        <p:spPr>
          <a:xfrm>
            <a:off x="5320769" y="908604"/>
            <a:ext cx="506185" cy="468087"/>
          </a:xfrm>
          <a:prstGeom prst="octagon">
            <a:avLst/>
          </a:prstGeom>
          <a:solidFill>
            <a:srgbClr val="55A6AB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b="1" dirty="0" smtClean="0">
                <a:solidFill>
                  <a:schemeClr val="bg1"/>
                </a:solidFill>
              </a:rPr>
              <a:t>4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40" name="Octágono 39"/>
          <p:cNvSpPr/>
          <p:nvPr/>
        </p:nvSpPr>
        <p:spPr>
          <a:xfrm>
            <a:off x="8298012" y="908603"/>
            <a:ext cx="506185" cy="468087"/>
          </a:xfrm>
          <a:prstGeom prst="octagon">
            <a:avLst/>
          </a:prstGeom>
          <a:solidFill>
            <a:srgbClr val="55A6AB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b="1" dirty="0" smtClean="0">
                <a:solidFill>
                  <a:schemeClr val="bg1"/>
                </a:solidFill>
              </a:rPr>
              <a:t>30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41" name="Octágono 40"/>
          <p:cNvSpPr/>
          <p:nvPr/>
        </p:nvSpPr>
        <p:spPr>
          <a:xfrm>
            <a:off x="66464" y="3007023"/>
            <a:ext cx="592121" cy="743106"/>
          </a:xfrm>
          <a:prstGeom prst="octagon">
            <a:avLst/>
          </a:prstGeom>
          <a:solidFill>
            <a:srgbClr val="55A6AB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b="1" dirty="0" smtClean="0">
                <a:solidFill>
                  <a:schemeClr val="bg1"/>
                </a:solidFill>
              </a:rPr>
              <a:t>1</a:t>
            </a:r>
          </a:p>
          <a:p>
            <a:pPr algn="ctr"/>
            <a:r>
              <a:rPr lang="es-CL" sz="1400" b="1" dirty="0" smtClean="0">
                <a:solidFill>
                  <a:schemeClr val="bg1"/>
                </a:solidFill>
              </a:rPr>
              <a:t>2</a:t>
            </a:r>
          </a:p>
          <a:p>
            <a:pPr algn="ctr"/>
            <a:r>
              <a:rPr lang="es-CL" sz="1400" b="1" dirty="0" smtClean="0">
                <a:solidFill>
                  <a:schemeClr val="bg1"/>
                </a:solidFill>
              </a:rPr>
              <a:t>33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42" name="Octágono 41"/>
          <p:cNvSpPr/>
          <p:nvPr/>
        </p:nvSpPr>
        <p:spPr>
          <a:xfrm>
            <a:off x="3064978" y="3207885"/>
            <a:ext cx="506185" cy="468087"/>
          </a:xfrm>
          <a:prstGeom prst="octagon">
            <a:avLst/>
          </a:prstGeom>
          <a:solidFill>
            <a:srgbClr val="55A6AB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b="1" dirty="0" smtClean="0">
                <a:solidFill>
                  <a:schemeClr val="bg1"/>
                </a:solidFill>
              </a:rPr>
              <a:t>11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44" name="Octágono 43"/>
          <p:cNvSpPr/>
          <p:nvPr/>
        </p:nvSpPr>
        <p:spPr>
          <a:xfrm>
            <a:off x="6016618" y="3209929"/>
            <a:ext cx="612782" cy="468087"/>
          </a:xfrm>
          <a:prstGeom prst="octagon">
            <a:avLst/>
          </a:prstGeom>
          <a:solidFill>
            <a:srgbClr val="55A6AB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b="1" dirty="0" smtClean="0">
                <a:solidFill>
                  <a:schemeClr val="bg1"/>
                </a:solidFill>
              </a:rPr>
              <a:t>150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164078" y="955955"/>
            <a:ext cx="8972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600" b="1" dirty="0" smtClean="0">
                <a:solidFill>
                  <a:srgbClr val="55A6AB"/>
                </a:solidFill>
              </a:rPr>
              <a:t>Estudios</a:t>
            </a:r>
            <a:endParaRPr lang="es-ES" sz="1600" b="1" dirty="0">
              <a:solidFill>
                <a:srgbClr val="55A6AB"/>
              </a:solidFill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5173906" y="1463961"/>
            <a:ext cx="10533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1600" b="1" dirty="0" smtClean="0">
                <a:solidFill>
                  <a:srgbClr val="55A6AB"/>
                </a:solidFill>
              </a:rPr>
              <a:t>Versiones </a:t>
            </a:r>
          </a:p>
          <a:p>
            <a:pPr algn="ctr"/>
            <a:r>
              <a:rPr lang="es-CL" sz="1600" b="1" dirty="0" smtClean="0">
                <a:solidFill>
                  <a:srgbClr val="55A6AB"/>
                </a:solidFill>
              </a:rPr>
              <a:t>de MCM</a:t>
            </a:r>
            <a:endParaRPr lang="es-ES" sz="1600" b="1" dirty="0">
              <a:solidFill>
                <a:srgbClr val="55A6AB"/>
              </a:solidFill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6623478" y="786041"/>
            <a:ext cx="1502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1600" b="1" dirty="0" smtClean="0">
                <a:solidFill>
                  <a:srgbClr val="55A6AB"/>
                </a:solidFill>
              </a:rPr>
              <a:t>Paquetes para </a:t>
            </a:r>
          </a:p>
          <a:p>
            <a:pPr algn="ctr"/>
            <a:r>
              <a:rPr lang="es-CL" sz="1600" b="1" dirty="0" smtClean="0">
                <a:solidFill>
                  <a:srgbClr val="55A6AB"/>
                </a:solidFill>
              </a:rPr>
              <a:t>Entrenamiento </a:t>
            </a:r>
            <a:endParaRPr lang="es-ES" sz="1600" b="1" dirty="0">
              <a:solidFill>
                <a:srgbClr val="55A6AB"/>
              </a:solidFill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630850" y="2990693"/>
            <a:ext cx="25426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600" b="1" dirty="0" smtClean="0">
                <a:solidFill>
                  <a:srgbClr val="55A6AB"/>
                </a:solidFill>
              </a:rPr>
              <a:t>Ruta de Aprendizaje</a:t>
            </a:r>
          </a:p>
          <a:p>
            <a:r>
              <a:rPr lang="es-CL" sz="1600" b="1" dirty="0" smtClean="0">
                <a:solidFill>
                  <a:srgbClr val="55A6AB"/>
                </a:solidFill>
              </a:rPr>
              <a:t>Paquetes de Entrenamiento</a:t>
            </a:r>
          </a:p>
          <a:p>
            <a:r>
              <a:rPr lang="es-CL" sz="1600" b="1" dirty="0" smtClean="0">
                <a:solidFill>
                  <a:srgbClr val="55A6AB"/>
                </a:solidFill>
              </a:rPr>
              <a:t>Instructores Formados</a:t>
            </a:r>
            <a:endParaRPr lang="es-ES" sz="1600" b="1" dirty="0">
              <a:solidFill>
                <a:srgbClr val="55A6AB"/>
              </a:solidFill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3588665" y="3183229"/>
            <a:ext cx="24279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 smtClean="0">
                <a:solidFill>
                  <a:srgbClr val="55A6AB"/>
                </a:solidFill>
              </a:rPr>
              <a:t>Programas con Sello CCM</a:t>
            </a:r>
            <a:endParaRPr lang="es-ES" sz="1600" b="1" dirty="0">
              <a:solidFill>
                <a:srgbClr val="55A6AB"/>
              </a:solidFill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6573011" y="3185481"/>
            <a:ext cx="21063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1600" b="1" dirty="0" smtClean="0">
                <a:solidFill>
                  <a:srgbClr val="55A6AB"/>
                </a:solidFill>
              </a:rPr>
              <a:t>Evaluadores Formados</a:t>
            </a:r>
            <a:endParaRPr lang="es-ES" sz="1600" b="1" dirty="0">
              <a:solidFill>
                <a:srgbClr val="55A6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n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03"/>
          <a:stretch>
            <a:fillRect/>
          </a:stretch>
        </p:blipFill>
        <p:spPr bwMode="auto">
          <a:xfrm>
            <a:off x="1588" y="411163"/>
            <a:ext cx="91440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0" y="4197350"/>
            <a:ext cx="9144000" cy="954088"/>
          </a:xfrm>
          <a:prstGeom prst="rect">
            <a:avLst/>
          </a:prstGeom>
          <a:solidFill>
            <a:srgbClr val="697581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2292" name="10 Imagen" descr="logo Consejo minero  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4552950"/>
            <a:ext cx="44291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11 Imagen" descr="Logo Innovu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4525963"/>
            <a:ext cx="11985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5888038" y="1352550"/>
            <a:ext cx="3255962" cy="1725613"/>
          </a:xfrm>
          <a:prstGeom prst="rect">
            <a:avLst/>
          </a:prstGeom>
          <a:solidFill>
            <a:srgbClr val="6975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12296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5554663" y="1598613"/>
            <a:ext cx="3375025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/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es-CL" sz="2100" dirty="0" smtClean="0">
                <a:solidFill>
                  <a:schemeClr val="bg1"/>
                </a:solidFill>
              </a:rPr>
              <a:t>ESTUDIO</a:t>
            </a:r>
          </a:p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es-CL" sz="2100" dirty="0" smtClean="0">
                <a:solidFill>
                  <a:schemeClr val="bg1"/>
                </a:solidFill>
              </a:rPr>
              <a:t>FUERZA LABORAL DE LA </a:t>
            </a:r>
          </a:p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es-CL" sz="2100" dirty="0" smtClean="0">
                <a:solidFill>
                  <a:schemeClr val="bg1"/>
                </a:solidFill>
              </a:rPr>
              <a:t>GRAN MINERÍA CHILENA</a:t>
            </a:r>
          </a:p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es-CL" sz="2100" dirty="0" smtClean="0">
                <a:solidFill>
                  <a:schemeClr val="bg1"/>
                </a:solidFill>
              </a:rPr>
              <a:t> 2015-2024</a:t>
            </a:r>
          </a:p>
        </p:txBody>
      </p:sp>
      <p:pic>
        <p:nvPicPr>
          <p:cNvPr id="12297" name="Imagen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7" r="-2"/>
          <a:stretch>
            <a:fillRect/>
          </a:stretch>
        </p:blipFill>
        <p:spPr bwMode="auto">
          <a:xfrm>
            <a:off x="0" y="-38100"/>
            <a:ext cx="75898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13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title" idx="4294967295"/>
          </p:nvPr>
        </p:nvSpPr>
        <p:spPr>
          <a:xfrm>
            <a:off x="0" y="523875"/>
            <a:ext cx="8445500" cy="604838"/>
          </a:xfrm>
        </p:spPr>
        <p:txBody>
          <a:bodyPr>
            <a:noAutofit/>
          </a:bodyPr>
          <a:lstStyle/>
          <a:p>
            <a:r>
              <a:rPr lang="es-CL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Estudio de Fuerza Laboral de la Gran Minería Chilena 2015 - 2024  </a:t>
            </a:r>
            <a:endParaRPr lang="es-CL" sz="2400" b="1" dirty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7" name="6 Marcador de texto"/>
          <p:cNvSpPr>
            <a:spLocks noGrp="1"/>
          </p:cNvSpPr>
          <p:nvPr>
            <p:ph idx="4294967295"/>
          </p:nvPr>
        </p:nvSpPr>
        <p:spPr>
          <a:xfrm>
            <a:off x="504964" y="1390840"/>
            <a:ext cx="7738281" cy="26574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L" sz="2600" dirty="0" smtClean="0"/>
              <a:t>Información proyectada por el CCM para la Gran Minería en su cadena principal de valor</a:t>
            </a:r>
          </a:p>
          <a:p>
            <a:pPr marL="0" indent="0" algn="ctr">
              <a:buNone/>
            </a:pPr>
            <a:endParaRPr lang="es-CL" sz="2600" dirty="0" smtClean="0"/>
          </a:p>
          <a:p>
            <a:pPr lvl="2" indent="-342900">
              <a:buFont typeface="Arial" pitchFamily="34" charset="0"/>
              <a:buChar char="•"/>
            </a:pPr>
            <a:r>
              <a:rPr lang="es-CL" sz="2200" b="1" dirty="0" smtClean="0"/>
              <a:t>Demanda</a:t>
            </a:r>
            <a:r>
              <a:rPr lang="es-CL" sz="2200" dirty="0" smtClean="0"/>
              <a:t> de trabajadores</a:t>
            </a:r>
          </a:p>
          <a:p>
            <a:pPr lvl="2" indent="-342900">
              <a:buFont typeface="Arial" pitchFamily="34" charset="0"/>
              <a:buChar char="•"/>
            </a:pPr>
            <a:r>
              <a:rPr lang="es-CL" sz="2200" b="1" dirty="0" smtClean="0"/>
              <a:t>Oferta</a:t>
            </a:r>
            <a:r>
              <a:rPr lang="es-CL" sz="2200" dirty="0" smtClean="0"/>
              <a:t> formativa</a:t>
            </a:r>
          </a:p>
          <a:p>
            <a:pPr lvl="2" indent="-342900">
              <a:buFont typeface="Arial" pitchFamily="34" charset="0"/>
              <a:buChar char="•"/>
            </a:pPr>
            <a:r>
              <a:rPr lang="es-CL" sz="2200" b="1" dirty="0" smtClean="0"/>
              <a:t>Brechas</a:t>
            </a:r>
            <a:r>
              <a:rPr lang="es-CL" sz="2200" dirty="0" smtClean="0"/>
              <a:t> de Capital Humano</a:t>
            </a: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0865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1" y="396875"/>
            <a:ext cx="7574506" cy="603250"/>
          </a:xfrm>
        </p:spPr>
        <p:txBody>
          <a:bodyPr>
            <a:normAutofit/>
          </a:bodyPr>
          <a:lstStyle/>
          <a:p>
            <a:r>
              <a:rPr lang="es-CL" sz="2400" b="1" dirty="0">
                <a:solidFill>
                  <a:schemeClr val="bg1">
                    <a:lumMod val="50000"/>
                  </a:schemeClr>
                </a:solidFill>
              </a:rPr>
              <a:t>Demanda Acumulada por </a:t>
            </a:r>
            <a:r>
              <a:rPr lang="es-CL" sz="2400" b="1" dirty="0" smtClean="0">
                <a:solidFill>
                  <a:schemeClr val="bg1">
                    <a:lumMod val="50000"/>
                  </a:schemeClr>
                </a:solidFill>
              </a:rPr>
              <a:t>perfil al 2024 – 30.000 cargos</a:t>
            </a:r>
            <a:endParaRPr lang="es-CL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431" y="996830"/>
            <a:ext cx="5444997" cy="399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25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3" y="254000"/>
            <a:ext cx="7280275" cy="819150"/>
          </a:xfrm>
        </p:spPr>
        <p:txBody>
          <a:bodyPr>
            <a:noAutofit/>
          </a:bodyPr>
          <a:lstStyle/>
          <a:p>
            <a:r>
              <a:rPr lang="es-CL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Oferta acumulada de egresados por perfil 2015-2024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03275" y="358561"/>
            <a:ext cx="4107753" cy="514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54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1" y="534988"/>
            <a:ext cx="6799263" cy="603250"/>
          </a:xfrm>
        </p:spPr>
        <p:txBody>
          <a:bodyPr>
            <a:noAutofit/>
          </a:bodyPr>
          <a:lstStyle/>
          <a:p>
            <a:pPr algn="ctr"/>
            <a:r>
              <a:rPr lang="es-CL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Brechas </a:t>
            </a:r>
            <a:r>
              <a:rPr lang="es-CL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Acumuladas </a:t>
            </a:r>
            <a:r>
              <a:rPr lang="es-CL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por perfil 2015 – 2024</a:t>
            </a:r>
            <a:br>
              <a:rPr lang="es-CL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s-CL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(en miles de personas)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808" y="1239096"/>
            <a:ext cx="5912398" cy="38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10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222250"/>
            <a:ext cx="8726488" cy="604838"/>
          </a:xfrm>
        </p:spPr>
        <p:txBody>
          <a:bodyPr>
            <a:noAutofit/>
          </a:bodyPr>
          <a:lstStyle/>
          <a:p>
            <a:r>
              <a:rPr lang="es-CL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Brechas de pertinencia entre estándares </a:t>
            </a:r>
            <a:r>
              <a:rPr lang="es-CL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s-CL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s-CL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laborales </a:t>
            </a:r>
            <a:r>
              <a:rPr lang="es-CL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 perfiles de egreso de la oferta formativa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77" y="1022556"/>
            <a:ext cx="6135329" cy="366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11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217410" y="1124400"/>
            <a:ext cx="4083830" cy="384720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Desde la </a:t>
            </a:r>
            <a:r>
              <a:rPr lang="es-E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Demanda</a:t>
            </a:r>
            <a:r>
              <a:rPr lang="es-E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endParaRPr lang="es-CL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8775" lvl="1" indent="-90488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Envejecimiento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la dotación y postergación de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retiro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endParaRPr lang="es-CL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8775" lvl="1" indent="-90488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Desajuste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 contrataciones por sub y sobre calificación, </a:t>
            </a:r>
            <a:endParaRPr lang="es-CL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8775" lvl="1" indent="-90488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Nuevas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demandas de capital humano emergentes (generacionales, tecnológicas, entre otras).</a:t>
            </a:r>
            <a:endParaRPr lang="es-CL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s-E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s-E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Desde la </a:t>
            </a: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</a:t>
            </a:r>
            <a:r>
              <a:rPr lang="es-E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ferta </a:t>
            </a:r>
            <a:r>
              <a:rPr lang="es-E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endParaRPr lang="es-CL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8775" lvl="1" indent="-90488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Desajuste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matrícula por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especialidad,</a:t>
            </a:r>
            <a:endParaRPr lang="es-CL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8775" lvl="1" indent="-90488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Desajuste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perfiles de egreso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respecto al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marco de cualificaciones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358775" lvl="1" indent="-90488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68287" lvl="1"/>
            <a:endParaRPr lang="es-CL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503760" y="1124399"/>
            <a:ext cx="4367287" cy="38472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Para </a:t>
            </a:r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mejorar </a:t>
            </a:r>
            <a:r>
              <a:rPr lang="es-E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Productividad</a:t>
            </a:r>
            <a:r>
              <a:rPr lang="es-E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</a:p>
          <a:p>
            <a:pPr marL="358775" lvl="1" indent="-90488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Desarrollar a Supervisores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Primera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Línea con CCM.</a:t>
            </a:r>
            <a:endParaRPr lang="es-CL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8775" lvl="1" indent="-90488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Uso del Sello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CCM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como referencia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calidad para la contratación de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egresados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 de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capacitación.</a:t>
            </a:r>
            <a:endParaRPr lang="es-CL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8775" lvl="1" indent="-90488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Formar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 certificar trabajadores, bajo estándares CCM,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impactando calidad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fuerza laboral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s-CL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s-E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Para </a:t>
            </a:r>
            <a:r>
              <a:rPr lang="es-E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pertinencia </a:t>
            </a:r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 </a:t>
            </a: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calidad </a:t>
            </a:r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la </a:t>
            </a:r>
            <a:r>
              <a:rPr lang="es-E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Oferta:</a:t>
            </a:r>
          </a:p>
          <a:p>
            <a:pPr marL="358775" lvl="1" indent="-90488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Iniciar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proceso activo de ajuste de oferta de entrenamiento, como de formación en niveles secundarios, post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secundarios a estándares CCM.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351128" y="626920"/>
            <a:ext cx="2129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Desafíos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229367" y="626919"/>
            <a:ext cx="2129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Recomendaciones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0" y="4197350"/>
            <a:ext cx="9144000" cy="954088"/>
          </a:xfrm>
          <a:prstGeom prst="rect">
            <a:avLst/>
          </a:prstGeom>
          <a:solidFill>
            <a:srgbClr val="697581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2290" name="Imagen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03"/>
          <a:stretch>
            <a:fillRect/>
          </a:stretch>
        </p:blipFill>
        <p:spPr bwMode="auto">
          <a:xfrm>
            <a:off x="1587" y="-337457"/>
            <a:ext cx="9196595" cy="453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10 Imagen" descr="logo Consejo minero  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4552950"/>
            <a:ext cx="44291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11 Imagen" descr="Logo Innovu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4525963"/>
            <a:ext cx="11985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5888038" y="1352550"/>
            <a:ext cx="3255962" cy="1725613"/>
          </a:xfrm>
          <a:prstGeom prst="rect">
            <a:avLst/>
          </a:prstGeom>
          <a:solidFill>
            <a:srgbClr val="6975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12295" name="Subtitle 2"/>
          <p:cNvSpPr txBox="1">
            <a:spLocks/>
          </p:cNvSpPr>
          <p:nvPr/>
        </p:nvSpPr>
        <p:spPr bwMode="auto">
          <a:xfrm>
            <a:off x="6349999" y="2590800"/>
            <a:ext cx="2794001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CL" sz="2000" dirty="0">
                <a:solidFill>
                  <a:srgbClr val="FFFFFF"/>
                </a:solidFill>
              </a:rPr>
              <a:t>ANTOFAGASTA</a:t>
            </a:r>
            <a:endParaRPr lang="en-US" altLang="es-CL" sz="1400" dirty="0">
              <a:solidFill>
                <a:srgbClr val="FFFFFF"/>
              </a:solidFill>
            </a:endParaRPr>
          </a:p>
        </p:txBody>
      </p:sp>
      <p:sp>
        <p:nvSpPr>
          <p:cNvPr id="12296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5768975" y="1598613"/>
            <a:ext cx="3375025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es-CL" sz="2100" dirty="0" smtClean="0">
                <a:solidFill>
                  <a:schemeClr val="bg1"/>
                </a:solidFill>
              </a:rPr>
              <a:t>FUERZA LABORAL DE LA </a:t>
            </a:r>
          </a:p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es-CL" sz="2100" dirty="0" smtClean="0">
                <a:solidFill>
                  <a:schemeClr val="bg1"/>
                </a:solidFill>
              </a:rPr>
              <a:t>GRAN MINERÍA CHILENA</a:t>
            </a:r>
          </a:p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es-CL" sz="2100" dirty="0" smtClean="0">
                <a:solidFill>
                  <a:schemeClr val="bg1"/>
                </a:solidFill>
              </a:rPr>
              <a:t> 2015-2024</a:t>
            </a:r>
          </a:p>
        </p:txBody>
      </p:sp>
    </p:spTree>
    <p:extLst>
      <p:ext uri="{BB962C8B-B14F-4D97-AF65-F5344CB8AC3E}">
        <p14:creationId xmlns:p14="http://schemas.microsoft.com/office/powerpoint/2010/main" val="35391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206375"/>
            <a:ext cx="7481888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US" altLang="es-CL" sz="2300" b="1" smtClean="0">
                <a:solidFill>
                  <a:srgbClr val="738282"/>
                </a:solidFill>
              </a:rPr>
              <a:t>Indice</a:t>
            </a:r>
          </a:p>
        </p:txBody>
      </p:sp>
      <p:sp>
        <p:nvSpPr>
          <p:cNvPr id="5" name="4 Triángulo isósceles">
            <a:hlinkClick r:id="rId2" action="ppaction://hlinksldjump"/>
          </p:cNvPr>
          <p:cNvSpPr/>
          <p:nvPr/>
        </p:nvSpPr>
        <p:spPr>
          <a:xfrm rot="5400000">
            <a:off x="1316832" y="1454944"/>
            <a:ext cx="157162" cy="152400"/>
          </a:xfrm>
          <a:prstGeom prst="triangle">
            <a:avLst/>
          </a:prstGeom>
          <a:solidFill>
            <a:srgbClr val="7382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rgbClr val="495258"/>
              </a:solidFill>
            </a:endParaRPr>
          </a:p>
        </p:txBody>
      </p:sp>
      <p:sp>
        <p:nvSpPr>
          <p:cNvPr id="6" name="13 Triángulo isósceles">
            <a:hlinkClick r:id="rId3" action="ppaction://hlinksldjump"/>
          </p:cNvPr>
          <p:cNvSpPr/>
          <p:nvPr/>
        </p:nvSpPr>
        <p:spPr>
          <a:xfrm rot="5400000">
            <a:off x="1316831" y="1980407"/>
            <a:ext cx="157163" cy="152400"/>
          </a:xfrm>
          <a:prstGeom prst="triangle">
            <a:avLst/>
          </a:prstGeom>
          <a:solidFill>
            <a:srgbClr val="7382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rgbClr val="495258"/>
              </a:solidFill>
            </a:endParaRPr>
          </a:p>
        </p:txBody>
      </p:sp>
      <p:sp>
        <p:nvSpPr>
          <p:cNvPr id="7" name="14 Triángulo isósceles">
            <a:hlinkClick r:id="rId4" action="ppaction://hlinksldjump"/>
          </p:cNvPr>
          <p:cNvSpPr/>
          <p:nvPr/>
        </p:nvSpPr>
        <p:spPr>
          <a:xfrm rot="5400000">
            <a:off x="1316831" y="2532857"/>
            <a:ext cx="157163" cy="152400"/>
          </a:xfrm>
          <a:prstGeom prst="triangle">
            <a:avLst/>
          </a:prstGeom>
          <a:solidFill>
            <a:srgbClr val="7382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rgbClr val="495258"/>
              </a:solidFill>
            </a:endParaRPr>
          </a:p>
        </p:txBody>
      </p:sp>
      <p:sp>
        <p:nvSpPr>
          <p:cNvPr id="8" name="15 Triángulo isósceles">
            <a:hlinkClick r:id="rId5" action="ppaction://hlinksldjump"/>
          </p:cNvPr>
          <p:cNvSpPr/>
          <p:nvPr/>
        </p:nvSpPr>
        <p:spPr>
          <a:xfrm rot="5400000">
            <a:off x="1316832" y="3083719"/>
            <a:ext cx="157162" cy="152400"/>
          </a:xfrm>
          <a:prstGeom prst="triangle">
            <a:avLst/>
          </a:prstGeom>
          <a:solidFill>
            <a:srgbClr val="7382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srgbClr val="495258"/>
              </a:solidFill>
            </a:endParaRPr>
          </a:p>
        </p:txBody>
      </p:sp>
      <p:sp>
        <p:nvSpPr>
          <p:cNvPr id="13319" name="CuadroTexto 10"/>
          <p:cNvSpPr txBox="1">
            <a:spLocks noChangeArrowheads="1"/>
          </p:cNvSpPr>
          <p:nvPr/>
        </p:nvSpPr>
        <p:spPr bwMode="auto">
          <a:xfrm>
            <a:off x="1462088" y="1131888"/>
            <a:ext cx="56324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es-ES" altLang="es-CL">
                <a:solidFill>
                  <a:srgbClr val="738282"/>
                </a:solidFill>
              </a:rPr>
              <a:t>Caracterización de la fuerza de trabajo regional</a:t>
            </a:r>
          </a:p>
          <a:p>
            <a:pPr eaLnBrk="1" hangingPunct="1">
              <a:lnSpc>
                <a:spcPct val="200000"/>
              </a:lnSpc>
            </a:pPr>
            <a:r>
              <a:rPr lang="es-ES" altLang="es-CL">
                <a:solidFill>
                  <a:srgbClr val="738282"/>
                </a:solidFill>
              </a:rPr>
              <a:t>Oferta formativa regional</a:t>
            </a:r>
          </a:p>
          <a:p>
            <a:pPr eaLnBrk="1" hangingPunct="1">
              <a:lnSpc>
                <a:spcPct val="200000"/>
              </a:lnSpc>
            </a:pPr>
            <a:r>
              <a:rPr lang="es-ES" altLang="es-CL">
                <a:solidFill>
                  <a:srgbClr val="738282"/>
                </a:solidFill>
              </a:rPr>
              <a:t>Demanda de capital humano para la región</a:t>
            </a:r>
          </a:p>
          <a:p>
            <a:pPr eaLnBrk="1" hangingPunct="1">
              <a:lnSpc>
                <a:spcPct val="200000"/>
              </a:lnSpc>
            </a:pPr>
            <a:r>
              <a:rPr lang="es-ES" altLang="es-CL">
                <a:solidFill>
                  <a:srgbClr val="738282"/>
                </a:solidFill>
              </a:rPr>
              <a:t>Demanda y oferta regional</a:t>
            </a:r>
          </a:p>
          <a:p>
            <a:pPr eaLnBrk="1" hangingPunct="1">
              <a:lnSpc>
                <a:spcPct val="200000"/>
              </a:lnSpc>
            </a:pPr>
            <a:endParaRPr lang="es-ES" altLang="es-CL">
              <a:solidFill>
                <a:srgbClr val="7382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9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Agenda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El Consejo de Competencias Mineras (CCM)</a:t>
            </a:r>
          </a:p>
          <a:p>
            <a:r>
              <a:rPr lang="es-ES_tradnl" dirty="0" smtClean="0"/>
              <a:t>Estudio de Fuerza Laboral de la Gran Minería 2015 – 2024</a:t>
            </a:r>
          </a:p>
          <a:p>
            <a:pPr lvl="1"/>
            <a:r>
              <a:rPr lang="es-ES_tradnl" dirty="0" smtClean="0"/>
              <a:t>Total Chile</a:t>
            </a:r>
          </a:p>
          <a:p>
            <a:pPr lvl="1"/>
            <a:r>
              <a:rPr lang="es-ES_tradnl" dirty="0" smtClean="0"/>
              <a:t>Región de Antofagasta</a:t>
            </a:r>
          </a:p>
          <a:p>
            <a:r>
              <a:rPr lang="es-ES_tradnl" dirty="0" smtClean="0"/>
              <a:t>Anuncio de 8 Paquetes para Entrenamiento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64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928688"/>
            <a:ext cx="8675687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61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1033463"/>
            <a:ext cx="6675438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77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5 Rectángulo"/>
          <p:cNvSpPr>
            <a:spLocks noChangeArrowheads="1"/>
          </p:cNvSpPr>
          <p:nvPr/>
        </p:nvSpPr>
        <p:spPr bwMode="auto">
          <a:xfrm>
            <a:off x="1035050" y="4359275"/>
            <a:ext cx="7281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CL" altLang="es-CL" sz="1400">
                <a:solidFill>
                  <a:srgbClr val="687581"/>
                </a:solidFill>
              </a:rPr>
              <a:t>Las principales regiones de origen de los trabajadores que llegan son Coquimbo (35%), Metropolitana (19%), Tarapacá (12%).</a:t>
            </a:r>
          </a:p>
        </p:txBody>
      </p:sp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068388"/>
            <a:ext cx="8316912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18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89013"/>
            <a:ext cx="6784975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18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903288"/>
            <a:ext cx="8247062" cy="40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64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20750"/>
            <a:ext cx="8010525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16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1001713"/>
            <a:ext cx="6805612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22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854075"/>
            <a:ext cx="8323263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3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22315" y="2934269"/>
            <a:ext cx="7772400" cy="1392463"/>
          </a:xfrm>
        </p:spPr>
        <p:txBody>
          <a:bodyPr>
            <a:noAutofit/>
          </a:bodyPr>
          <a:lstStyle/>
          <a:p>
            <a:r>
              <a:rPr lang="es-ES_tradnl" sz="3200" dirty="0" smtClean="0"/>
              <a:t>Supervisor de primera línea y</a:t>
            </a:r>
            <a:r>
              <a:rPr lang="es-ES_tradnl" sz="3200" dirty="0"/>
              <a:t> </a:t>
            </a:r>
            <a:r>
              <a:rPr lang="es-ES_tradnl" sz="3200" dirty="0" smtClean="0"/>
              <a:t>operadores Especialistas en extracción y  procesamiento</a:t>
            </a:r>
            <a:endParaRPr lang="es-CL" sz="32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722315" y="2180041"/>
            <a:ext cx="7772400" cy="549512"/>
          </a:xfrm>
        </p:spPr>
        <p:txBody>
          <a:bodyPr/>
          <a:lstStyle/>
          <a:p>
            <a:r>
              <a:rPr lang="es-ES_tradnl" dirty="0" smtClean="0"/>
              <a:t>Lanzamiento de 8 Paquetes para Entrenamiento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5054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2" cstate="print"/>
          <a:srcRect l="14861" t="25586" r="62079" b="19727"/>
          <a:stretch>
            <a:fillRect/>
          </a:stretch>
        </p:blipFill>
        <p:spPr bwMode="auto">
          <a:xfrm>
            <a:off x="2644975" y="2402550"/>
            <a:ext cx="1396277" cy="1561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3" cstate="print"/>
          <a:srcRect l="14861" t="25586" r="62079" b="19727"/>
          <a:stretch>
            <a:fillRect/>
          </a:stretch>
        </p:blipFill>
        <p:spPr bwMode="auto">
          <a:xfrm>
            <a:off x="2265350" y="2414206"/>
            <a:ext cx="1332125" cy="165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4" cstate="print"/>
          <a:srcRect l="14861" t="25586" r="62079" b="19727"/>
          <a:stretch>
            <a:fillRect/>
          </a:stretch>
        </p:blipFill>
        <p:spPr bwMode="auto">
          <a:xfrm>
            <a:off x="1787719" y="2414346"/>
            <a:ext cx="1396277" cy="1726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5" cstate="print"/>
          <a:srcRect l="14861" t="25586" r="62079" b="19727"/>
          <a:stretch>
            <a:fillRect/>
          </a:stretch>
        </p:blipFill>
        <p:spPr bwMode="auto">
          <a:xfrm>
            <a:off x="1359000" y="2414206"/>
            <a:ext cx="1395021" cy="1809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9"/>
          <p:cNvPicPr>
            <a:picLocks noChangeAspect="1" noChangeArrowheads="1"/>
          </p:cNvPicPr>
          <p:nvPr/>
        </p:nvPicPr>
        <p:blipFill>
          <a:blip r:embed="rId6" cstate="print"/>
          <a:srcRect l="14861" t="25586" r="62079" b="19727"/>
          <a:stretch>
            <a:fillRect/>
          </a:stretch>
        </p:blipFill>
        <p:spPr bwMode="auto">
          <a:xfrm>
            <a:off x="882510" y="2414206"/>
            <a:ext cx="1395020" cy="187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rpizarro\Desktop\Generales\Batería iconos\00 Minero\superviso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1055" y="2414345"/>
            <a:ext cx="1149173" cy="1876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8 CuadroTexto"/>
          <p:cNvSpPr txBox="1"/>
          <p:nvPr/>
        </p:nvSpPr>
        <p:spPr>
          <a:xfrm>
            <a:off x="5393065" y="2446610"/>
            <a:ext cx="3153940" cy="2241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+mj-lt"/>
              <a:buAutoNum type="arabicPeriod"/>
            </a:pPr>
            <a:r>
              <a:rPr lang="es-CL" sz="13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CUADERNOS </a:t>
            </a:r>
            <a:r>
              <a:rPr lang="es-CL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GESTIÓN</a:t>
            </a:r>
            <a:r>
              <a:rPr lang="es-CL" sz="13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+mj-lt"/>
              <a:buAutoNum type="arabicPeriod"/>
            </a:pPr>
            <a:r>
              <a:rPr lang="es-CL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CUADERNOS DEL INSTRUCTOR</a:t>
            </a:r>
            <a:r>
              <a:rPr lang="es-CL" sz="13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+mj-lt"/>
              <a:buAutoNum type="arabicPeriod"/>
            </a:pPr>
            <a:r>
              <a:rPr lang="es-CL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CUADERNOS DEL PARTICIPANTE.</a:t>
            </a: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+mj-lt"/>
              <a:buAutoNum type="arabicPeriod"/>
            </a:pPr>
            <a:r>
              <a:rPr lang="es-CL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CUADERNOS DE EVALUACIÓN.</a:t>
            </a: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+mj-lt"/>
              <a:buAutoNum type="arabicPeriod"/>
            </a:pPr>
            <a:r>
              <a:rPr lang="es-CL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CUADERNOS DE INFRAESTRUCTURA.</a:t>
            </a: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+mj-lt"/>
              <a:buAutoNum type="arabicPeriod"/>
            </a:pPr>
            <a:endParaRPr lang="es-CL" sz="13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+mj-lt"/>
              <a:buAutoNum type="arabicPeriod"/>
            </a:pPr>
            <a:endParaRPr lang="es-CL" sz="13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2 Rectángulo"/>
          <p:cNvSpPr>
            <a:spLocks noChangeArrowheads="1"/>
          </p:cNvSpPr>
          <p:nvPr/>
        </p:nvSpPr>
        <p:spPr bwMode="auto">
          <a:xfrm>
            <a:off x="5634726" y="1891303"/>
            <a:ext cx="203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S PGothic" pitchFamily="34" charset="-128"/>
                <a:cs typeface="Calibri"/>
              </a:rPr>
              <a:t>Estructura General:</a:t>
            </a:r>
            <a:endParaRPr lang="es-CL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MS PGothic" pitchFamily="34" charset="-128"/>
              <a:cs typeface="Calibri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88816" y="419864"/>
            <a:ext cx="5955534" cy="603827"/>
          </a:xfrm>
        </p:spPr>
        <p:txBody>
          <a:bodyPr>
            <a:normAutofit fontScale="90000"/>
          </a:bodyPr>
          <a:lstStyle/>
          <a:p>
            <a:r>
              <a:rPr lang="es-CL" sz="2200" b="1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Paquetes para Entrenamiento CCM</a:t>
            </a:r>
            <a:r>
              <a:rPr lang="es-CL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Calibri"/>
              </a:rPr>
              <a:t/>
            </a:r>
            <a:br>
              <a:rPr lang="es-CL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Calibri"/>
              </a:rPr>
            </a:br>
            <a:endParaRPr lang="es-CL" sz="2000" b="1" dirty="0">
              <a:solidFill>
                <a:prstClr val="black">
                  <a:lumMod val="50000"/>
                  <a:lumOff val="50000"/>
                </a:prst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08343" y="907586"/>
            <a:ext cx="7938661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625A50"/>
                </a:solidFill>
                <a:latin typeface="Calibri" pitchFamily="34" charset="0"/>
              </a:rPr>
              <a:t>Propuestas de soluciones curriculares alineadas con el Marco de Cualificaciones para la Minería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B0FD-BB05-B542-814C-4F48C15D16F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7856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402467" y="1047907"/>
            <a:ext cx="8455836" cy="36317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C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 Consejo de Competencias Mineras (CCM) </a:t>
            </a:r>
            <a:r>
              <a:rPr lang="es-CL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del Consejo Minero se formó el 2012 por la grandes empresas mineras como una </a:t>
            </a:r>
            <a:r>
              <a:rPr lang="es-E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iniciativa </a:t>
            </a:r>
            <a:r>
              <a:rPr lang="es-ES" sz="20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sectorial</a:t>
            </a:r>
            <a:r>
              <a:rPr lang="es-E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destinada a abordar en forma conjunta, la adecuación necesaria entre la demanda del mercado laboral minero y la oferta de formación, tanto en términos cualitativos como cuantitativos. 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 CCM </a:t>
            </a:r>
            <a:r>
              <a:rPr lang="es-C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cuenta con la asesoría experta de Fundación </a:t>
            </a:r>
            <a:r>
              <a:rPr lang="es-CL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Chile.</a:t>
            </a:r>
            <a:endParaRPr lang="es-E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s-E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s-E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Concretamente busca: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Proveer información de calidad respecto a la </a:t>
            </a:r>
            <a:r>
              <a:rPr lang="es-E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demanda 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Definir 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los </a:t>
            </a: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requerimientos de </a:t>
            </a:r>
            <a:r>
              <a:rPr lang="es-E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perfiles laborales en la cadena principal de valor así como el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currículum académico propuestos para 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formar a los trabajadores;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Establecer </a:t>
            </a: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bases y estándares de calidad para </a:t>
            </a:r>
            <a:r>
              <a:rPr lang="es-E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certificaciones 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 capacidades transferidas al lugar de trabajo.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402467" y="576263"/>
            <a:ext cx="8027158" cy="428625"/>
          </a:xfrm>
        </p:spPr>
        <p:txBody>
          <a:bodyPr/>
          <a:lstStyle/>
          <a:p>
            <a:r>
              <a:rPr lang="es-ES_tradnl" sz="2000" b="1" dirty="0">
                <a:solidFill>
                  <a:schemeClr val="bg1">
                    <a:lumMod val="50000"/>
                  </a:schemeClr>
                </a:solidFill>
              </a:rPr>
              <a:t>Qué es el </a:t>
            </a:r>
            <a:r>
              <a:rPr lang="es-ES_tradnl" sz="2000" b="1" dirty="0" smtClean="0">
                <a:solidFill>
                  <a:schemeClr val="bg1">
                    <a:lumMod val="50000"/>
                  </a:schemeClr>
                </a:solidFill>
              </a:rPr>
              <a:t>CCM?</a:t>
            </a:r>
            <a:endParaRPr lang="es-CL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88816" y="419864"/>
            <a:ext cx="5955534" cy="603827"/>
          </a:xfrm>
        </p:spPr>
        <p:txBody>
          <a:bodyPr>
            <a:normAutofit fontScale="90000"/>
          </a:bodyPr>
          <a:lstStyle/>
          <a:p>
            <a:r>
              <a:rPr lang="es-CL" sz="2200" b="1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Paquetes para Entrenamiento CCM</a:t>
            </a:r>
            <a:r>
              <a:rPr lang="es-CL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Calibri"/>
              </a:rPr>
              <a:t/>
            </a:r>
            <a:br>
              <a:rPr lang="es-CL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Calibri"/>
              </a:rPr>
            </a:br>
            <a:endParaRPr lang="es-CL" sz="2000" b="1" dirty="0">
              <a:solidFill>
                <a:prstClr val="black">
                  <a:lumMod val="50000"/>
                  <a:lumOff val="50000"/>
                </a:prst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08343" y="907586"/>
            <a:ext cx="8299351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CL" dirty="0" smtClean="0">
                <a:solidFill>
                  <a:srgbClr val="625A50"/>
                </a:solidFill>
                <a:latin typeface="Calibri" pitchFamily="34" charset="0"/>
              </a:rPr>
              <a:t>El CCM libera hoy y deja disponible para el país 8 nuevos Paquetes para Entrenamiento para trabajadores de la minería alineadas </a:t>
            </a:r>
            <a:r>
              <a:rPr lang="es-CL" dirty="0">
                <a:solidFill>
                  <a:srgbClr val="625A50"/>
                </a:solidFill>
                <a:latin typeface="Calibri" pitchFamily="34" charset="0"/>
              </a:rPr>
              <a:t>con el Marco de </a:t>
            </a:r>
            <a:r>
              <a:rPr lang="es-CL" dirty="0" smtClean="0">
                <a:solidFill>
                  <a:srgbClr val="625A50"/>
                </a:solidFill>
                <a:latin typeface="Calibri" pitchFamily="34" charset="0"/>
              </a:rPr>
              <a:t>Cualificaciones</a:t>
            </a:r>
            <a:endParaRPr lang="es-CL" dirty="0"/>
          </a:p>
        </p:txBody>
      </p:sp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389973"/>
              </p:ext>
            </p:extLst>
          </p:nvPr>
        </p:nvGraphicFramePr>
        <p:xfrm>
          <a:off x="608344" y="1767152"/>
          <a:ext cx="8299350" cy="2785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038"/>
                <a:gridCol w="3359649"/>
                <a:gridCol w="4109663"/>
              </a:tblGrid>
              <a:tr h="285172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NIVEL MCM</a:t>
                      </a:r>
                      <a:endParaRPr lang="es-CL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EXTRACCIÓN</a:t>
                      </a:r>
                      <a:endParaRPr lang="es-CL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PROCESAMIENTO</a:t>
                      </a:r>
                      <a:endParaRPr lang="es-CL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022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 smtClean="0"/>
                        <a:t>5</a:t>
                      </a:r>
                      <a:endParaRPr lang="es-CL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indent="-285750" algn="ctr">
                        <a:buClrTx/>
                        <a:buFont typeface="Wingdings" panose="05000000000000000000" pitchFamily="2" charset="2"/>
                        <a:buChar char="§"/>
                      </a:pPr>
                      <a:r>
                        <a:rPr lang="es-CL" sz="1400" b="1" dirty="0" smtClean="0">
                          <a:solidFill>
                            <a:srgbClr val="DA6C24"/>
                          </a:solidFill>
                          <a:effectLst/>
                        </a:rPr>
                        <a:t>Supervisor de Primera Línea</a:t>
                      </a:r>
                      <a:endParaRPr lang="es-CL" sz="1400" b="1" dirty="0">
                        <a:solidFill>
                          <a:srgbClr val="DA6C24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907366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 smtClean="0"/>
                        <a:t>4</a:t>
                      </a:r>
                      <a:endParaRPr lang="es-CL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ClrTx/>
                        <a:buFont typeface="Wingdings" panose="05000000000000000000" pitchFamily="2" charset="2"/>
                        <a:buChar char="§"/>
                      </a:pPr>
                      <a:r>
                        <a:rPr lang="es-CL" sz="1400" b="1" dirty="0" smtClean="0">
                          <a:solidFill>
                            <a:srgbClr val="DA6C24"/>
                          </a:solidFill>
                          <a:effectLst/>
                        </a:rPr>
                        <a:t>Operador Especialista  Equipos de Carguío Mina Rajo.</a:t>
                      </a:r>
                    </a:p>
                    <a:p>
                      <a:pPr marL="285750" indent="-285750">
                        <a:buClrTx/>
                        <a:buFont typeface="Wingdings" panose="05000000000000000000" pitchFamily="2" charset="2"/>
                        <a:buChar char="§"/>
                      </a:pPr>
                      <a:r>
                        <a:rPr lang="es-CL" sz="1400" b="1" dirty="0" smtClean="0">
                          <a:solidFill>
                            <a:srgbClr val="DA6C24"/>
                          </a:solidFill>
                          <a:effectLst/>
                        </a:rPr>
                        <a:t>Operador Especialista  Equipos de Perforación Mina Rajo.</a:t>
                      </a:r>
                      <a:endParaRPr lang="es-CL" sz="1400" b="1" dirty="0">
                        <a:solidFill>
                          <a:srgbClr val="DA6C24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ClrTx/>
                        <a:buFont typeface="Wingdings" panose="05000000000000000000" pitchFamily="2" charset="2"/>
                        <a:buChar char="§"/>
                      </a:pPr>
                      <a:r>
                        <a:rPr lang="es-CL" sz="1400" b="1" dirty="0" smtClean="0">
                          <a:solidFill>
                            <a:srgbClr val="DA6C24"/>
                          </a:solidFill>
                          <a:effectLst/>
                        </a:rPr>
                        <a:t>Operador Especialista Área  Húmeda Hidrometalurgia</a:t>
                      </a:r>
                    </a:p>
                    <a:p>
                      <a:pPr marL="285750" indent="-285750">
                        <a:buClrTx/>
                        <a:buFont typeface="Wingdings" panose="05000000000000000000" pitchFamily="2" charset="2"/>
                        <a:buChar char="§"/>
                      </a:pPr>
                      <a:r>
                        <a:rPr lang="es-CL" sz="1400" b="1" dirty="0" smtClean="0">
                          <a:solidFill>
                            <a:srgbClr val="DA6C24"/>
                          </a:solidFill>
                          <a:effectLst/>
                        </a:rPr>
                        <a:t>Operador Especialista Área Seca Hidrometalurgia</a:t>
                      </a:r>
                      <a:endParaRPr lang="es-CL" sz="1400" b="1" dirty="0">
                        <a:solidFill>
                          <a:srgbClr val="DA6C24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56788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 smtClean="0"/>
                        <a:t>3</a:t>
                      </a:r>
                      <a:endParaRPr lang="es-CL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s-CL" sz="1400" b="1" dirty="0" smtClean="0">
                          <a:solidFill>
                            <a:srgbClr val="DA6C24"/>
                          </a:solidFill>
                          <a:effectLst/>
                        </a:rPr>
                        <a:t>Operador Avanzado Equipos Rajo Abierto.</a:t>
                      </a:r>
                      <a:endParaRPr lang="es-CL" sz="1400" b="1" dirty="0">
                        <a:solidFill>
                          <a:srgbClr val="DA6C24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ClrTx/>
                        <a:buFont typeface="Wingdings" panose="05000000000000000000" pitchFamily="2" charset="2"/>
                        <a:buChar char="§"/>
                      </a:pPr>
                      <a:r>
                        <a:rPr lang="es-CL" sz="1400" b="1" dirty="0" smtClean="0">
                          <a:solidFill>
                            <a:srgbClr val="DA6C24"/>
                          </a:solidFill>
                          <a:effectLst/>
                        </a:rPr>
                        <a:t>Operador Área  Húmeda Hidrometalurgia</a:t>
                      </a:r>
                    </a:p>
                    <a:p>
                      <a:pPr marL="285750" indent="-285750">
                        <a:buClrTx/>
                        <a:buFont typeface="Wingdings" panose="05000000000000000000" pitchFamily="2" charset="2"/>
                        <a:buChar char="§"/>
                      </a:pPr>
                      <a:r>
                        <a:rPr lang="es-CL" sz="1400" b="1" dirty="0" smtClean="0">
                          <a:solidFill>
                            <a:srgbClr val="DA6C24"/>
                          </a:solidFill>
                          <a:effectLst/>
                        </a:rPr>
                        <a:t>Operador Área Seca Hidrometalurgia</a:t>
                      </a:r>
                      <a:endParaRPr lang="es-CL" sz="1400" b="1" dirty="0">
                        <a:solidFill>
                          <a:srgbClr val="DA6C24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B0FD-BB05-B542-814C-4F48C15D16F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857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1 Título"/>
          <p:cNvSpPr txBox="1">
            <a:spLocks/>
          </p:cNvSpPr>
          <p:nvPr/>
        </p:nvSpPr>
        <p:spPr>
          <a:xfrm>
            <a:off x="423120" y="147360"/>
            <a:ext cx="5832648" cy="42862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s-CL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</a:t>
            </a:r>
            <a:r>
              <a:rPr lang="es-CL" sz="20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Paquetes para Entrenamiento Elaborados:</a:t>
            </a:r>
          </a:p>
          <a:p>
            <a:endParaRPr lang="es-CL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440044"/>
              </p:ext>
            </p:extLst>
          </p:nvPr>
        </p:nvGraphicFramePr>
        <p:xfrm>
          <a:off x="423122" y="798958"/>
          <a:ext cx="8381831" cy="4012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024"/>
                <a:gridCol w="1945924"/>
                <a:gridCol w="1568486"/>
                <a:gridCol w="3116529"/>
                <a:gridCol w="1006868"/>
              </a:tblGrid>
              <a:tr h="234162">
                <a:tc>
                  <a:txBody>
                    <a:bodyPr/>
                    <a:lstStyle/>
                    <a:p>
                      <a:pPr algn="ctr"/>
                      <a:r>
                        <a:rPr lang="es-CL" sz="105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NIVEL</a:t>
                      </a:r>
                      <a:endParaRPr lang="es-CL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5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EXTRACCIÓN</a:t>
                      </a:r>
                      <a:endParaRPr lang="es-CL" sz="105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5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PROCESAMIENTO</a:t>
                      </a:r>
                      <a:endParaRPr lang="es-CL" sz="105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5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MANTENIMIENTO</a:t>
                      </a:r>
                      <a:endParaRPr lang="es-CL" sz="105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5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INSTRUCTOR</a:t>
                      </a:r>
                      <a:endParaRPr lang="es-CL" sz="105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796">
                <a:tc>
                  <a:txBody>
                    <a:bodyPr/>
                    <a:lstStyle/>
                    <a:p>
                      <a:pPr algn="ctr"/>
                      <a:r>
                        <a:rPr lang="es-ES_tradnl" sz="1100" b="1" dirty="0" smtClean="0"/>
                        <a:t>5</a:t>
                      </a:r>
                      <a:endParaRPr lang="es-CL" sz="11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171450" indent="-171450" algn="ctr">
                        <a:buClrTx/>
                        <a:buFont typeface="Wingdings" panose="05000000000000000000" pitchFamily="2" charset="2"/>
                        <a:buChar char="ü"/>
                      </a:pPr>
                      <a:r>
                        <a:rPr lang="es-CL" sz="1200" b="1" dirty="0" smtClean="0">
                          <a:solidFill>
                            <a:srgbClr val="DA6C24"/>
                          </a:solidFill>
                          <a:effectLst/>
                        </a:rPr>
                        <a:t>Supervisor de Primera Línea</a:t>
                      </a:r>
                      <a:endParaRPr lang="es-CL" sz="1200" b="1" dirty="0">
                        <a:solidFill>
                          <a:srgbClr val="DA6C24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1220481">
                <a:tc>
                  <a:txBody>
                    <a:bodyPr/>
                    <a:lstStyle/>
                    <a:p>
                      <a:pPr algn="ctr"/>
                      <a:r>
                        <a:rPr lang="es-ES_tradnl" sz="1100" b="1" dirty="0" smtClean="0"/>
                        <a:t>4</a:t>
                      </a:r>
                      <a:endParaRPr lang="es-CL" sz="11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Tx/>
                        <a:buFont typeface="Wingdings" panose="05000000000000000000" pitchFamily="2" charset="2"/>
                        <a:buChar char="ü"/>
                      </a:pPr>
                      <a:r>
                        <a:rPr lang="es-CL" sz="1050" b="1" dirty="0" smtClean="0">
                          <a:solidFill>
                            <a:srgbClr val="DA6C24"/>
                          </a:solidFill>
                          <a:effectLst/>
                        </a:rPr>
                        <a:t>Operador Especialista  Equipos de Carguío Mina Rajo.</a:t>
                      </a:r>
                    </a:p>
                    <a:p>
                      <a:pPr marL="171450" indent="-171450">
                        <a:buClrTx/>
                        <a:buFont typeface="Wingdings" panose="05000000000000000000" pitchFamily="2" charset="2"/>
                        <a:buChar char="ü"/>
                      </a:pPr>
                      <a:r>
                        <a:rPr lang="es-CL" sz="1050" b="1" dirty="0" smtClean="0">
                          <a:solidFill>
                            <a:srgbClr val="DA6C24"/>
                          </a:solidFill>
                          <a:effectLst/>
                        </a:rPr>
                        <a:t>Operador Especialista  Equipos de Perforación Mina Rajo.</a:t>
                      </a:r>
                    </a:p>
                    <a:p>
                      <a:pPr marL="171450" indent="-171450">
                        <a:buClrTx/>
                        <a:buFont typeface="Wingdings" panose="05000000000000000000" pitchFamily="2" charset="2"/>
                        <a:buChar char="ü"/>
                      </a:pPr>
                      <a:endParaRPr lang="es-CL" sz="1050" b="1" dirty="0">
                        <a:solidFill>
                          <a:srgbClr val="DA6C24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Tx/>
                        <a:buFont typeface="Wingdings" panose="05000000000000000000" pitchFamily="2" charset="2"/>
                        <a:buChar char="ü"/>
                      </a:pPr>
                      <a:r>
                        <a:rPr lang="es-CL" sz="1050" b="1" dirty="0" smtClean="0">
                          <a:solidFill>
                            <a:srgbClr val="DA6C24"/>
                          </a:solidFill>
                          <a:effectLst/>
                        </a:rPr>
                        <a:t>Operador Especialista Área  Húmeda Hidrometalurgia</a:t>
                      </a:r>
                    </a:p>
                    <a:p>
                      <a:pPr marL="171450" indent="-171450">
                        <a:buClrTx/>
                        <a:buFont typeface="Wingdings" panose="05000000000000000000" pitchFamily="2" charset="2"/>
                        <a:buChar char="ü"/>
                      </a:pPr>
                      <a:r>
                        <a:rPr lang="es-CL" sz="1050" b="1" dirty="0" smtClean="0">
                          <a:solidFill>
                            <a:srgbClr val="DA6C24"/>
                          </a:solidFill>
                          <a:effectLst/>
                        </a:rPr>
                        <a:t>Operador Especialista Área Seca Hidrometalurgia</a:t>
                      </a:r>
                    </a:p>
                    <a:p>
                      <a:pPr marL="171450" indent="-171450">
                        <a:buClrTx/>
                        <a:buFont typeface="Wingdings" panose="05000000000000000000" pitchFamily="2" charset="2"/>
                        <a:buChar char="ü"/>
                      </a:pPr>
                      <a:endParaRPr lang="es-CL" sz="1050" b="1" dirty="0">
                        <a:solidFill>
                          <a:srgbClr val="DA6C24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0D6CBC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</a:rPr>
                        <a:t>Mantenedor Eléctrico Especialista Equipos Fijos</a:t>
                      </a:r>
                    </a:p>
                    <a:p>
                      <a:pPr marL="171450" indent="-171450">
                        <a:buClr>
                          <a:srgbClr val="0D6CBC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</a:rPr>
                        <a:t>Mantenedor Eléctrico Especialista Equipos Móviles</a:t>
                      </a:r>
                    </a:p>
                    <a:p>
                      <a:pPr marL="171450" indent="-171450">
                        <a:buClr>
                          <a:srgbClr val="0D6CBC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</a:rPr>
                        <a:t>Mantenedor Instrumentista Especialista</a:t>
                      </a:r>
                    </a:p>
                    <a:p>
                      <a:pPr marL="171450" indent="-171450">
                        <a:buClr>
                          <a:srgbClr val="0D6CBC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</a:rPr>
                        <a:t>Mantenimiento Mecánico Especialista Equipos Fijos</a:t>
                      </a:r>
                    </a:p>
                    <a:p>
                      <a:pPr marL="171450" indent="-171450">
                        <a:buClr>
                          <a:srgbClr val="0D6CBC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</a:rPr>
                        <a:t>Mantenimiento Mecánico Especialista Equipos Móviles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0D6CBC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CL" sz="1000" b="1" dirty="0" smtClean="0"/>
                        <a:t>Instructor</a:t>
                      </a:r>
                      <a:endParaRPr lang="es-CL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78565">
                <a:tc>
                  <a:txBody>
                    <a:bodyPr/>
                    <a:lstStyle/>
                    <a:p>
                      <a:pPr algn="ctr"/>
                      <a:r>
                        <a:rPr lang="es-ES_tradnl" sz="1100" b="1" dirty="0" smtClean="0"/>
                        <a:t>3</a:t>
                      </a:r>
                      <a:endParaRPr lang="es-CL" sz="11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CL" sz="1050" b="1" dirty="0" smtClean="0">
                          <a:solidFill>
                            <a:srgbClr val="DA6C24"/>
                          </a:solidFill>
                          <a:effectLst/>
                        </a:rPr>
                        <a:t>Operador Avanzado Equipos Rajo Abierto.</a:t>
                      </a:r>
                    </a:p>
                    <a:p>
                      <a:pPr marL="171450" indent="-171450">
                        <a:buClrTx/>
                        <a:buFont typeface="Wingdings" panose="05000000000000000000" pitchFamily="2" charset="2"/>
                        <a:buChar char="ü"/>
                      </a:pPr>
                      <a:endParaRPr lang="es-CL" sz="1050" b="1" dirty="0">
                        <a:solidFill>
                          <a:srgbClr val="DA6C24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Tx/>
                        <a:buFont typeface="Wingdings" panose="05000000000000000000" pitchFamily="2" charset="2"/>
                        <a:buChar char="ü"/>
                      </a:pPr>
                      <a:r>
                        <a:rPr lang="es-CL" sz="1050" b="1" dirty="0" smtClean="0">
                          <a:solidFill>
                            <a:srgbClr val="DA6C24"/>
                          </a:solidFill>
                          <a:effectLst/>
                        </a:rPr>
                        <a:t>Operador Área  Húmeda Hidrometalurgia</a:t>
                      </a:r>
                    </a:p>
                    <a:p>
                      <a:pPr marL="171450" indent="-171450">
                        <a:buClrTx/>
                        <a:buFont typeface="Wingdings" panose="05000000000000000000" pitchFamily="2" charset="2"/>
                        <a:buChar char="ü"/>
                      </a:pPr>
                      <a:r>
                        <a:rPr lang="es-CL" sz="1050" b="1" dirty="0" smtClean="0">
                          <a:solidFill>
                            <a:srgbClr val="DA6C24"/>
                          </a:solidFill>
                          <a:effectLst/>
                        </a:rPr>
                        <a:t>Operador Área Seca Hidrometalurgia</a:t>
                      </a:r>
                    </a:p>
                    <a:p>
                      <a:pPr marL="171450" indent="-171450">
                        <a:buClrTx/>
                        <a:buFont typeface="Wingdings" panose="05000000000000000000" pitchFamily="2" charset="2"/>
                        <a:buChar char="ü"/>
                      </a:pPr>
                      <a:endParaRPr lang="es-CL" sz="1050" b="1" dirty="0">
                        <a:solidFill>
                          <a:srgbClr val="DA6C24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0D6CBC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</a:rPr>
                        <a:t>Mantenedor Eléctrico Avanzado Equipos Fijos</a:t>
                      </a:r>
                    </a:p>
                    <a:p>
                      <a:pPr marL="171450" indent="-171450">
                        <a:buClr>
                          <a:srgbClr val="0D6CBC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</a:rPr>
                        <a:t>Mantenedor Eléctrico Avanzado Equipos Móviles</a:t>
                      </a:r>
                    </a:p>
                    <a:p>
                      <a:pPr marL="171450" indent="-171450">
                        <a:buClr>
                          <a:srgbClr val="0D6CBC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</a:rPr>
                        <a:t>Mantenedor Instrumentista</a:t>
                      </a:r>
                    </a:p>
                    <a:p>
                      <a:pPr marL="171450" indent="-171450">
                        <a:buClr>
                          <a:srgbClr val="0D6CBC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</a:rPr>
                        <a:t>Mantenimiento Mecánico Avanzado Equipos Fijos</a:t>
                      </a:r>
                    </a:p>
                    <a:p>
                      <a:pPr marL="171450" indent="-171450">
                        <a:buClr>
                          <a:srgbClr val="0D6CBC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</a:rPr>
                        <a:t>Mantenimiento Mecánico Avanzado Equipos Móviles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0D6CBC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CL" sz="1000" b="1" dirty="0" smtClean="0"/>
                        <a:t>Tutor</a:t>
                      </a:r>
                      <a:endParaRPr lang="es-CL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51499">
                <a:tc>
                  <a:txBody>
                    <a:bodyPr/>
                    <a:lstStyle/>
                    <a:p>
                      <a:pPr algn="ctr"/>
                      <a:r>
                        <a:rPr lang="es-ES_tradnl" sz="1100" b="1" dirty="0" smtClean="0"/>
                        <a:t>2</a:t>
                      </a:r>
                      <a:endParaRPr lang="es-CL" sz="11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D6CBC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CL" sz="1000" b="1" dirty="0" smtClean="0">
                          <a:effectLst/>
                        </a:rPr>
                        <a:t>Operador Camión de Alto Tonelaje Mina rajo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D6CBC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CL" sz="1000" b="1" dirty="0" smtClean="0">
                          <a:effectLst/>
                        </a:rPr>
                        <a:t>Operador Equipos Mina Rajo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D6CBC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CL" sz="1000" b="1" dirty="0" smtClean="0">
                          <a:effectLst/>
                        </a:rPr>
                        <a:t>Operador Mina Subterránea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D6CBC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CL" sz="1000" b="1" dirty="0" smtClean="0">
                          <a:effectLst/>
                        </a:rPr>
                        <a:t>Ayudante de Sondaje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D6CBC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</a:rPr>
                        <a:t>Operador Base Planta</a:t>
                      </a:r>
                    </a:p>
                    <a:p>
                      <a:pPr marL="171450" indent="-171450">
                        <a:buClr>
                          <a:srgbClr val="0D6CBC"/>
                        </a:buClr>
                        <a:buFont typeface="Wingdings" panose="05000000000000000000" pitchFamily="2" charset="2"/>
                        <a:buChar char="ü"/>
                      </a:pPr>
                      <a:endParaRPr lang="es-CL" sz="10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0D6CBC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</a:rPr>
                        <a:t>Mantenimiento Eléctrico Base General</a:t>
                      </a:r>
                    </a:p>
                    <a:p>
                      <a:pPr marL="171450" indent="-171450">
                        <a:buClr>
                          <a:srgbClr val="0D6CBC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</a:rPr>
                        <a:t>Mantenimiento Mecánico Base Equipos Fijos</a:t>
                      </a:r>
                    </a:p>
                    <a:p>
                      <a:pPr marL="171450" indent="-171450">
                        <a:buClr>
                          <a:srgbClr val="0D6CBC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</a:rPr>
                        <a:t>Mantenimiento Mecánico Base Equipos Móviles</a:t>
                      </a:r>
                    </a:p>
                    <a:p>
                      <a:pPr marL="171450" indent="-171450">
                        <a:buClr>
                          <a:srgbClr val="0D6CBC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CL" sz="1000" b="1" dirty="0" smtClean="0">
                          <a:solidFill>
                            <a:schemeClr val="tx1"/>
                          </a:solidFill>
                          <a:effectLst/>
                        </a:rPr>
                        <a:t>Mantenimiento Mecánico Base General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7291">
                <a:tc>
                  <a:txBody>
                    <a:bodyPr/>
                    <a:lstStyle/>
                    <a:p>
                      <a:pPr algn="ctr"/>
                      <a:r>
                        <a:rPr lang="es-ES_tradnl" sz="1100" b="1" dirty="0" smtClean="0"/>
                        <a:t>1</a:t>
                      </a:r>
                      <a:endParaRPr lang="es-CL" sz="11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171450" indent="-171450" algn="ctr">
                        <a:buClr>
                          <a:srgbClr val="0D6CBC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CL" sz="1200" b="1" dirty="0" smtClean="0">
                          <a:solidFill>
                            <a:schemeClr val="tx1"/>
                          </a:solidFill>
                          <a:effectLst/>
                        </a:rPr>
                        <a:t>Entrada</a:t>
                      </a:r>
                      <a:r>
                        <a:rPr lang="es-CL" sz="12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a la Minería</a:t>
                      </a:r>
                      <a:endParaRPr lang="es-CL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B0FD-BB05-B542-814C-4F48C15D16F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5681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 l="19924" t="25593" r="20859" b="27158"/>
          <a:stretch>
            <a:fillRect/>
          </a:stretch>
        </p:blipFill>
        <p:spPr bwMode="auto">
          <a:xfrm>
            <a:off x="5299592" y="3111810"/>
            <a:ext cx="3084593" cy="1404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3 CuadroTexto"/>
          <p:cNvSpPr txBox="1"/>
          <p:nvPr/>
        </p:nvSpPr>
        <p:spPr>
          <a:xfrm>
            <a:off x="539552" y="397140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 Supervisor de Primera Línea en Minería</a:t>
            </a:r>
            <a:r>
              <a:rPr lang="es-CL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es-CL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Figura clave para la </a:t>
            </a:r>
            <a:r>
              <a:rPr lang="es-CL" sz="24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productividad</a:t>
            </a:r>
            <a:r>
              <a:rPr lang="es-CL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minera</a:t>
            </a:r>
            <a:r>
              <a:rPr lang="es-CL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s-CL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19643" t="25688" r="21140" b="27813"/>
          <a:stretch>
            <a:fillRect/>
          </a:stretch>
        </p:blipFill>
        <p:spPr bwMode="auto">
          <a:xfrm>
            <a:off x="5299592" y="1435426"/>
            <a:ext cx="3084593" cy="1404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6 CuadroTexto"/>
          <p:cNvSpPr txBox="1"/>
          <p:nvPr/>
        </p:nvSpPr>
        <p:spPr>
          <a:xfrm>
            <a:off x="607316" y="1317791"/>
            <a:ext cx="42891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600" b="1" dirty="0" smtClean="0"/>
              <a:t>Abarca múltiples perfiles: </a:t>
            </a:r>
            <a:r>
              <a:rPr lang="es-CL" sz="1600" dirty="0" smtClean="0"/>
              <a:t>jefes de turno, senior de mantenimiento, coordinadores operativos, capataces, etc. que requieren: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L" sz="1400" dirty="0" smtClean="0"/>
              <a:t>Coordinar equipos de trabajo, y 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L" sz="1400" dirty="0" smtClean="0"/>
              <a:t>Cumplimiento objetivos operación o producción </a:t>
            </a:r>
          </a:p>
          <a:p>
            <a:pPr algn="just"/>
            <a:endParaRPr lang="es-CL" sz="800" dirty="0" smtClean="0"/>
          </a:p>
          <a:p>
            <a:pPr algn="just"/>
            <a:endParaRPr lang="es-CL" sz="800" dirty="0" smtClean="0"/>
          </a:p>
          <a:p>
            <a:pPr algn="just"/>
            <a:r>
              <a:rPr lang="es-CL" sz="1600" b="1" dirty="0" smtClean="0"/>
              <a:t>La formación de este perfil es variada</a:t>
            </a:r>
            <a:r>
              <a:rPr lang="es-CL" sz="1600" dirty="0" smtClean="0"/>
              <a:t> y depende de las políticas de reclutamiento y selección de cada empresa. 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L" sz="1400" dirty="0" smtClean="0"/>
              <a:t>Entrada </a:t>
            </a:r>
            <a:r>
              <a:rPr lang="es-CL" sz="1400" dirty="0"/>
              <a:t>de los profesionales universitarios, y 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L" sz="1400" dirty="0"/>
              <a:t>Niveles de desarrollo para técnicos u operadores.     </a:t>
            </a:r>
          </a:p>
        </p:txBody>
      </p:sp>
    </p:spTree>
    <p:extLst>
      <p:ext uri="{BB962C8B-B14F-4D97-AF65-F5344CB8AC3E}">
        <p14:creationId xmlns:p14="http://schemas.microsoft.com/office/powerpoint/2010/main" val="38444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Elipse"/>
          <p:cNvSpPr/>
          <p:nvPr/>
        </p:nvSpPr>
        <p:spPr>
          <a:xfrm>
            <a:off x="3373653" y="941740"/>
            <a:ext cx="1741989" cy="119852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 </a:t>
            </a:r>
          </a:p>
          <a:p>
            <a:pPr algn="ctr"/>
            <a:r>
              <a:rPr lang="es-CL" sz="1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OPERACIONAL</a:t>
            </a:r>
            <a:endParaRPr lang="es-CL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32 Elipse"/>
          <p:cNvSpPr/>
          <p:nvPr/>
        </p:nvSpPr>
        <p:spPr>
          <a:xfrm>
            <a:off x="4957829" y="1967854"/>
            <a:ext cx="1741989" cy="119852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 DE</a:t>
            </a:r>
          </a:p>
          <a:p>
            <a:pPr algn="ctr"/>
            <a:r>
              <a:rPr lang="es-CL" sz="1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PERSONAS</a:t>
            </a:r>
            <a:endParaRPr lang="es-CL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30 Elipse"/>
          <p:cNvSpPr/>
          <p:nvPr/>
        </p:nvSpPr>
        <p:spPr>
          <a:xfrm>
            <a:off x="1789476" y="1967854"/>
            <a:ext cx="1741989" cy="119852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 DE</a:t>
            </a:r>
          </a:p>
          <a:p>
            <a:pPr algn="ctr"/>
            <a:r>
              <a:rPr lang="es-CL" sz="1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RIESGOS</a:t>
            </a:r>
            <a:endParaRPr lang="es-CL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Triángulo isósceles"/>
          <p:cNvSpPr/>
          <p:nvPr/>
        </p:nvSpPr>
        <p:spPr>
          <a:xfrm>
            <a:off x="2975862" y="1797594"/>
            <a:ext cx="2400774" cy="1081990"/>
          </a:xfrm>
          <a:prstGeom prst="triangle">
            <a:avLst/>
          </a:prstGeom>
          <a:noFill/>
          <a:ln w="571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234845" y="146463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TRIANGULO</a:t>
            </a:r>
          </a:p>
          <a:p>
            <a:r>
              <a:rPr lang="es-CL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 </a:t>
            </a:r>
            <a:r>
              <a:rPr lang="es-CL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GESTIÓN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623129" y="2171697"/>
            <a:ext cx="1192911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COMPETENCIA</a:t>
            </a:r>
          </a:p>
          <a:p>
            <a:pPr algn="ctr"/>
            <a:r>
              <a:rPr lang="es-CL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TÉCNICA</a:t>
            </a:r>
          </a:p>
          <a:p>
            <a:pPr algn="ctr"/>
            <a:r>
              <a:rPr lang="es-CL" sz="1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SUPERVISIÓN </a:t>
            </a:r>
          </a:p>
          <a:p>
            <a:pPr algn="ctr"/>
            <a:r>
              <a:rPr lang="es-CL" sz="1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PROCESO</a:t>
            </a:r>
            <a:endParaRPr lang="es-CL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Triángulo isósceles"/>
          <p:cNvSpPr/>
          <p:nvPr/>
        </p:nvSpPr>
        <p:spPr>
          <a:xfrm>
            <a:off x="4571999" y="3667249"/>
            <a:ext cx="792088" cy="324036"/>
          </a:xfrm>
          <a:prstGeom prst="triangl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0" name="19 Menos"/>
          <p:cNvSpPr/>
          <p:nvPr/>
        </p:nvSpPr>
        <p:spPr>
          <a:xfrm rot="20380815">
            <a:off x="3585719" y="3190273"/>
            <a:ext cx="4425355" cy="378042"/>
          </a:xfrm>
          <a:prstGeom prst="mathMin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797259" y="3667252"/>
            <a:ext cx="3294875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chemeClr val="accent6">
                  <a:lumMod val="75000"/>
                </a:schemeClr>
              </a:buClr>
              <a:buSzPct val="150000"/>
              <a:buFont typeface="Wingdings" pitchFamily="2" charset="2"/>
              <a:buChar char="ü"/>
            </a:pPr>
            <a:r>
              <a:rPr lang="es-CL" sz="1400" b="1" dirty="0" smtClean="0"/>
              <a:t>Liderazgo</a:t>
            </a:r>
          </a:p>
          <a:p>
            <a:pPr marL="273050" indent="-273050">
              <a:buClr>
                <a:schemeClr val="accent6">
                  <a:lumMod val="75000"/>
                </a:schemeClr>
              </a:buClr>
              <a:buSzPct val="150000"/>
              <a:buFont typeface="Wingdings" pitchFamily="2" charset="2"/>
              <a:buChar char="ü"/>
            </a:pPr>
            <a:r>
              <a:rPr lang="es-CL" sz="1400" b="1" dirty="0"/>
              <a:t>Orientación al logro/Resultados </a:t>
            </a:r>
          </a:p>
          <a:p>
            <a:pPr marL="273050" indent="-273050">
              <a:buClr>
                <a:schemeClr val="accent6">
                  <a:lumMod val="75000"/>
                </a:schemeClr>
              </a:buClr>
              <a:buSzPct val="150000"/>
              <a:buFont typeface="Wingdings" pitchFamily="2" charset="2"/>
              <a:buChar char="ü"/>
            </a:pPr>
            <a:r>
              <a:rPr lang="es-CL" sz="1400" b="1" dirty="0" smtClean="0"/>
              <a:t>Comunicación efectiva</a:t>
            </a:r>
          </a:p>
          <a:p>
            <a:pPr marL="273050" indent="-273050">
              <a:buClr>
                <a:schemeClr val="accent6">
                  <a:lumMod val="75000"/>
                </a:schemeClr>
              </a:buClr>
              <a:buSzPct val="150000"/>
              <a:buFont typeface="Wingdings" pitchFamily="2" charset="2"/>
              <a:buChar char="ü"/>
            </a:pPr>
            <a:r>
              <a:rPr lang="es-CL" sz="1400" b="1" dirty="0" smtClean="0"/>
              <a:t>Trabajo en equipo/Coordinación</a:t>
            </a:r>
            <a:endParaRPr lang="es-CL" sz="1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6748720" y="316638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CONDUCTAS</a:t>
            </a:r>
            <a:endParaRPr lang="es-CL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4845" y="235993"/>
            <a:ext cx="8009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 Competencias </a:t>
            </a:r>
            <a:r>
              <a:rPr lang="es-CL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</a:t>
            </a:r>
            <a:r>
              <a:rPr lang="es-CL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Gestión</a:t>
            </a:r>
            <a:r>
              <a:rPr lang="es-CL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3399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2746" t="16858" r="24197" b="23503"/>
          <a:stretch/>
        </p:blipFill>
        <p:spPr>
          <a:xfrm>
            <a:off x="3673912" y="573528"/>
            <a:ext cx="4393997" cy="3421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5970" t="79162" r="27279" b="5801"/>
          <a:stretch/>
        </p:blipFill>
        <p:spPr>
          <a:xfrm>
            <a:off x="3943942" y="4137924"/>
            <a:ext cx="3934370" cy="711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400693" y="898547"/>
            <a:ext cx="2815116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chemeClr val="accent6">
                    <a:lumMod val="75000"/>
                  </a:schemeClr>
                </a:solidFill>
              </a:rPr>
              <a:t>Esquema </a:t>
            </a:r>
            <a:r>
              <a:rPr lang="es-CL" sz="2400" b="1" dirty="0" smtClean="0">
                <a:solidFill>
                  <a:schemeClr val="accent6">
                    <a:lumMod val="75000"/>
                  </a:schemeClr>
                </a:solidFill>
              </a:rPr>
              <a:t>General </a:t>
            </a:r>
            <a:r>
              <a:rPr lang="es-CL" sz="2400" b="1" dirty="0">
                <a:solidFill>
                  <a:schemeClr val="accent6">
                    <a:lumMod val="75000"/>
                  </a:schemeClr>
                </a:solidFill>
              </a:rPr>
              <a:t>del PE Supervisores de Primera Línea - CCM</a:t>
            </a:r>
          </a:p>
          <a:p>
            <a:pPr algn="ctr"/>
            <a:endParaRPr lang="es-CL" sz="135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064512" y="2692940"/>
            <a:ext cx="1620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Módulos, 8Hrs promedio, 96 </a:t>
            </a:r>
            <a:r>
              <a:rPr lang="es-CL" sz="1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Hrs</a:t>
            </a:r>
            <a:r>
              <a:rPr lang="es-CL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total.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B0FD-BB05-B542-814C-4F48C15D16F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6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 cstate="print"/>
          <a:srcRect l="13177" t="19129" r="14348" b="9179"/>
          <a:stretch>
            <a:fillRect/>
          </a:stretch>
        </p:blipFill>
        <p:spPr bwMode="auto">
          <a:xfrm>
            <a:off x="3918581" y="1135766"/>
            <a:ext cx="5056898" cy="2850604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CL" sz="2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Paquetes para Entrenamiento </a:t>
            </a:r>
            <a:br>
              <a:rPr lang="es-CL" sz="2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Operadores Mina Rajo Abierto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CL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C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 descr="C:\Users\rpizarro\AppData\Local\Microsoft\Windows\Temporary Internet Files\Content.IE5\5EO8255C\Yes_check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79" y="3748409"/>
            <a:ext cx="190983" cy="19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rpizarro\AppData\Local\Microsoft\Windows\Temporary Internet Files\Content.IE5\5EO8255C\Yes_check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306" y="3392714"/>
            <a:ext cx="190983" cy="19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rpizarro\AppData\Local\Microsoft\Windows\Temporary Internet Files\Content.IE5\5EO8255C\Yes_check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055" y="3214262"/>
            <a:ext cx="190983" cy="19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4428163" y="1682776"/>
            <a:ext cx="4149012" cy="1241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pic>
        <p:nvPicPr>
          <p:cNvPr id="18" name="Picture 3" descr="C:\Users\rpizarro\AppData\Local\Microsoft\Windows\Temporary Internet Files\Content.IE5\5EO8255C\Yes_check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722" y="2657048"/>
            <a:ext cx="190983" cy="19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rpizarro\AppData\Local\Microsoft\Windows\Temporary Internet Files\Content.IE5\5EO8255C\Yes_check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814" y="2082017"/>
            <a:ext cx="190983" cy="19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rpizarro\AppData\Local\Microsoft\Windows\Temporary Internet Files\Content.IE5\5EO8255C\Yes_check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621" y="2063539"/>
            <a:ext cx="190983" cy="19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rpizarro\AppData\Local\Microsoft\Windows\Temporary Internet Files\Content.IE5\5EO8255C\Yes_check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65" y="1491793"/>
            <a:ext cx="190983" cy="19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14890" t="13582" r="12867" b="11768"/>
          <a:stretch/>
        </p:blipFill>
        <p:spPr bwMode="auto">
          <a:xfrm>
            <a:off x="472418" y="1160980"/>
            <a:ext cx="2979188" cy="1654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7650478" y="3742042"/>
            <a:ext cx="1306156" cy="6431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CuadroTexto 2"/>
          <p:cNvSpPr txBox="1"/>
          <p:nvPr/>
        </p:nvSpPr>
        <p:spPr>
          <a:xfrm>
            <a:off x="465204" y="3309654"/>
            <a:ext cx="3499676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es-CL" sz="1100" b="1" i="1" dirty="0" smtClean="0"/>
              <a:t>Operar motoniveladora</a:t>
            </a:r>
          </a:p>
          <a:p>
            <a:pPr marL="171450" indent="-1714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es-CL" sz="1100" b="1" i="1" dirty="0" smtClean="0"/>
              <a:t>Operar tractor </a:t>
            </a:r>
            <a:r>
              <a:rPr lang="es-CL" sz="1100" b="1" i="1" dirty="0"/>
              <a:t>o</a:t>
            </a:r>
            <a:r>
              <a:rPr lang="es-CL" sz="1100" b="1" i="1" dirty="0" smtClean="0"/>
              <a:t>ruga</a:t>
            </a:r>
          </a:p>
          <a:p>
            <a:pPr marL="171450" indent="-1714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es-CL" sz="1100" b="1" i="1" dirty="0"/>
              <a:t>T</a:t>
            </a:r>
            <a:r>
              <a:rPr lang="es-CL" sz="1100" b="1" i="1" dirty="0" smtClean="0"/>
              <a:t>rasladar equipos eléctricos con generador autónomo</a:t>
            </a:r>
          </a:p>
          <a:p>
            <a:pPr marL="171450" indent="-1714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es-CL" sz="1100" b="1" i="1" dirty="0"/>
              <a:t>T</a:t>
            </a:r>
            <a:r>
              <a:rPr lang="es-CL" sz="1100" b="1" i="1" dirty="0" smtClean="0"/>
              <a:t>rasladar equipos en instalaciones mina</a:t>
            </a:r>
          </a:p>
          <a:p>
            <a:pPr marL="171450" indent="-1714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es-CL" sz="1100" b="1" i="1" dirty="0" smtClean="0"/>
              <a:t>Operar cargador </a:t>
            </a:r>
            <a:r>
              <a:rPr lang="es-CL" sz="1100" b="1" i="1" dirty="0"/>
              <a:t>f</a:t>
            </a:r>
            <a:r>
              <a:rPr lang="es-CL" sz="1100" b="1" i="1" dirty="0" smtClean="0"/>
              <a:t>rontal</a:t>
            </a:r>
          </a:p>
          <a:p>
            <a:pPr marL="171450" indent="-1714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es-CL" sz="1100" b="1" i="1" dirty="0" smtClean="0"/>
              <a:t>Cargar mineral con Palas</a:t>
            </a:r>
          </a:p>
          <a:p>
            <a:pPr marL="171450" indent="-1714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es-CL" sz="1100" b="1" i="1" dirty="0" smtClean="0"/>
              <a:t>Realizar perforación </a:t>
            </a:r>
            <a:r>
              <a:rPr lang="es-CL" sz="1100" b="1" i="1" dirty="0"/>
              <a:t>e</a:t>
            </a:r>
            <a:r>
              <a:rPr lang="es-CL" sz="1100" b="1" i="1" dirty="0" smtClean="0"/>
              <a:t>n mina </a:t>
            </a:r>
            <a:r>
              <a:rPr lang="es-CL" sz="1100" b="1" i="1" dirty="0"/>
              <a:t>r</a:t>
            </a:r>
            <a:r>
              <a:rPr lang="es-CL" sz="1100" b="1" i="1" dirty="0" smtClean="0"/>
              <a:t>ajo </a:t>
            </a:r>
            <a:r>
              <a:rPr lang="es-CL" sz="1100" b="1" i="1" dirty="0"/>
              <a:t>a</a:t>
            </a:r>
            <a:r>
              <a:rPr lang="es-CL" sz="1100" b="1" i="1" dirty="0" smtClean="0"/>
              <a:t>bierto</a:t>
            </a:r>
            <a:endParaRPr lang="es-CL" sz="1100" b="1" i="1" dirty="0"/>
          </a:p>
        </p:txBody>
      </p:sp>
      <p:cxnSp>
        <p:nvCxnSpPr>
          <p:cNvPr id="6" name="Conector recto de flecha 5"/>
          <p:cNvCxnSpPr/>
          <p:nvPr/>
        </p:nvCxnSpPr>
        <p:spPr>
          <a:xfrm flipV="1">
            <a:off x="3565133" y="2657048"/>
            <a:ext cx="1150705" cy="67402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3 Título"/>
          <p:cNvSpPr txBox="1">
            <a:spLocks/>
          </p:cNvSpPr>
          <p:nvPr/>
        </p:nvSpPr>
        <p:spPr>
          <a:xfrm>
            <a:off x="5626506" y="677230"/>
            <a:ext cx="288047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s-CL" sz="1800" b="1" kern="1200" baseline="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CL" sz="1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Ruta de Aprendizaje </a:t>
            </a:r>
            <a:br>
              <a:rPr lang="es-CL" sz="1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Extracción mina rajo abierto</a:t>
            </a:r>
            <a:endParaRPr lang="es-CL" sz="10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28774" y="3020604"/>
            <a:ext cx="2696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Algunas Competencias Asociadas:</a:t>
            </a:r>
            <a:endParaRPr lang="es-CL" sz="1400" b="1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B0FD-BB05-B542-814C-4F48C15D16F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7435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CL" sz="2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Paquetes para Entrenamiento </a:t>
            </a:r>
            <a:br>
              <a:rPr lang="es-CL" sz="2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Hidrometalurgia (LX-SX-EW)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CL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C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65204" y="3299380"/>
            <a:ext cx="309251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es-CL" sz="1100" b="1" i="1" dirty="0"/>
              <a:t>O</a:t>
            </a:r>
            <a:r>
              <a:rPr lang="es-CL" sz="1100" b="1" i="1" dirty="0" smtClean="0"/>
              <a:t>perar equipos planta de aglomeración</a:t>
            </a:r>
          </a:p>
          <a:p>
            <a:pPr marL="171450" indent="-1714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es-CL" sz="1100" b="1" i="1" dirty="0" smtClean="0"/>
              <a:t>Apilar material para lixiviación</a:t>
            </a:r>
          </a:p>
          <a:p>
            <a:pPr marL="171450" indent="-1714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es-CL" sz="1100" b="1" i="1" dirty="0"/>
              <a:t>I</a:t>
            </a:r>
            <a:r>
              <a:rPr lang="es-CL" sz="1100" b="1" i="1" dirty="0" smtClean="0"/>
              <a:t>nstalar sistema de irrigación de pilas</a:t>
            </a:r>
          </a:p>
          <a:p>
            <a:pPr marL="171450" indent="-1714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es-CL" sz="1100" b="1" i="1" dirty="0"/>
              <a:t>O</a:t>
            </a:r>
            <a:r>
              <a:rPr lang="es-CL" sz="1100" b="1" i="1" dirty="0" smtClean="0"/>
              <a:t>perar equipos planta extracción por solventes</a:t>
            </a:r>
          </a:p>
          <a:p>
            <a:pPr marL="171450" indent="-1714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es-CL" sz="1100" b="1" i="1" dirty="0"/>
              <a:t>C</a:t>
            </a:r>
            <a:r>
              <a:rPr lang="es-CL" sz="1100" b="1" i="1" dirty="0" smtClean="0"/>
              <a:t>ontrolar planta de SX desde sala de control</a:t>
            </a:r>
          </a:p>
          <a:p>
            <a:pPr marL="171450" indent="-1714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es-CL" sz="1100" b="1" i="1" dirty="0"/>
              <a:t>D</a:t>
            </a:r>
            <a:r>
              <a:rPr lang="es-CL" sz="1100" b="1" i="1" dirty="0" smtClean="0"/>
              <a:t>espegar cátodos</a:t>
            </a:r>
          </a:p>
          <a:p>
            <a:pPr marL="171450" indent="-1714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es-CL" sz="1100" b="1" i="1" dirty="0"/>
              <a:t>I</a:t>
            </a:r>
            <a:r>
              <a:rPr lang="es-CL" sz="1100" b="1" i="1" dirty="0" smtClean="0"/>
              <a:t>nspeccionar celdas de </a:t>
            </a:r>
            <a:r>
              <a:rPr lang="es-CL" sz="1100" b="1" i="1" dirty="0" err="1" smtClean="0"/>
              <a:t>electroobtención</a:t>
            </a:r>
            <a:endParaRPr lang="es-CL" sz="1100" b="1" i="1" dirty="0" smtClean="0"/>
          </a:p>
          <a:p>
            <a:pPr marL="171450" indent="-1714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es-CL" sz="1100" b="1" i="1" dirty="0"/>
              <a:t>C</a:t>
            </a:r>
            <a:r>
              <a:rPr lang="es-CL" sz="1100" b="1" i="1" dirty="0" smtClean="0"/>
              <a:t>oordinar renovación de electrodos</a:t>
            </a:r>
          </a:p>
          <a:p>
            <a:pPr>
              <a:buClr>
                <a:schemeClr val="accent6">
                  <a:lumMod val="75000"/>
                </a:schemeClr>
              </a:buClr>
              <a:buSzPct val="120000"/>
            </a:pPr>
            <a:endParaRPr lang="es-CL" sz="1100" b="1" i="1" dirty="0" smtClean="0"/>
          </a:p>
          <a:p>
            <a:pPr marL="171450" indent="-171450"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endParaRPr lang="es-CL" sz="1100" b="1" i="1" dirty="0"/>
          </a:p>
        </p:txBody>
      </p:sp>
      <p:pic>
        <p:nvPicPr>
          <p:cNvPr id="21" name="Picture 2" descr="Imagen foto_0000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28" y="1047965"/>
            <a:ext cx="3142589" cy="1789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rpizarro\AppData\Local\Microsoft\Windows\Temporary Internet Files\Content.IE5\5EO8255C\Yes_check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132" y="3640068"/>
            <a:ext cx="159446" cy="15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15769" t="19372" r="26674" b="8829"/>
          <a:stretch/>
        </p:blipFill>
        <p:spPr bwMode="auto">
          <a:xfrm>
            <a:off x="4345967" y="1222625"/>
            <a:ext cx="4611291" cy="324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31 Rectángulo"/>
          <p:cNvSpPr/>
          <p:nvPr/>
        </p:nvSpPr>
        <p:spPr>
          <a:xfrm>
            <a:off x="5324743" y="1815593"/>
            <a:ext cx="3606851" cy="13211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pic>
        <p:nvPicPr>
          <p:cNvPr id="29" name="Picture 3" descr="C:\Users\rpizarro\AppData\Local\Microsoft\Windows\Temporary Internet Files\Content.IE5\5EO8255C\Yes_check.svg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04" y="3615670"/>
            <a:ext cx="175391" cy="17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rpizarro\AppData\Local\Microsoft\Windows\Temporary Internet Files\Content.IE5\5EO8255C\Yes_check.svg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04" y="2975115"/>
            <a:ext cx="175391" cy="17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rpizarro\AppData\Local\Microsoft\Windows\Temporary Internet Files\Content.IE5\5EO8255C\Yes_check.svg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04" y="2281557"/>
            <a:ext cx="175391" cy="17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rpizarro\AppData\Local\Microsoft\Windows\Temporary Internet Files\Content.IE5\5EO8255C\Yes_check.svg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114" y="2281557"/>
            <a:ext cx="175391" cy="17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rpizarro\AppData\Local\Microsoft\Windows\Temporary Internet Files\Content.IE5\5EO8255C\Yes_check.svg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114" y="2922112"/>
            <a:ext cx="175391" cy="17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rpizarro\AppData\Local\Microsoft\Windows\Temporary Internet Files\Content.IE5\5EO8255C\Yes_check.svg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114" y="1595248"/>
            <a:ext cx="175391" cy="17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rpizarro\AppData\Local\Microsoft\Windows\Temporary Internet Files\Content.IE5\5EO8255C\Yes_check.svg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970" y="1595248"/>
            <a:ext cx="175391" cy="17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Users\rpizarro\AppData\Local\Microsoft\Windows\Temporary Internet Files\Content.IE5\5EO8255C\Yes_check.svg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04" y="4248976"/>
            <a:ext cx="175391" cy="17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recto de flecha 5"/>
          <p:cNvCxnSpPr/>
          <p:nvPr/>
        </p:nvCxnSpPr>
        <p:spPr>
          <a:xfrm flipV="1">
            <a:off x="4037742" y="2718692"/>
            <a:ext cx="1150705" cy="67402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3 Título"/>
          <p:cNvSpPr txBox="1">
            <a:spLocks/>
          </p:cNvSpPr>
          <p:nvPr/>
        </p:nvSpPr>
        <p:spPr>
          <a:xfrm>
            <a:off x="5975823" y="769696"/>
            <a:ext cx="288047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s-CL" sz="1800" b="1" kern="1200" baseline="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CL" sz="1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Ruta de Aprendizaje </a:t>
            </a:r>
            <a:br>
              <a:rPr lang="es-CL" sz="1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Hidrometalurgia (LX-SX-EW)</a:t>
            </a:r>
            <a:br>
              <a:rPr lang="es-C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CL" sz="10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328774" y="3020604"/>
            <a:ext cx="2696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 smtClean="0"/>
              <a:t>Algunas Competencias Asociadas:</a:t>
            </a:r>
            <a:endParaRPr lang="es-CL" sz="1400" b="1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B0FD-BB05-B542-814C-4F48C15D16F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1333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_tradnl" dirty="0">
                <a:solidFill>
                  <a:schemeClr val="bg1">
                    <a:lumMod val="50000"/>
                  </a:schemeClr>
                </a:solidFill>
              </a:rPr>
              <a:t>¿Dónde los encuentra? </a:t>
            </a:r>
            <a:r>
              <a:rPr lang="es-ES_tradnl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s-ES_tradnl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s-ES_tradnl" dirty="0" smtClean="0">
                <a:solidFill>
                  <a:schemeClr val="bg1">
                    <a:lumMod val="50000"/>
                  </a:schemeClr>
                </a:solidFill>
              </a:rPr>
              <a:t>En </a:t>
            </a:r>
            <a:r>
              <a:rPr lang="es-ES_tradnl" dirty="0">
                <a:solidFill>
                  <a:schemeClr val="bg1">
                    <a:lumMod val="50000"/>
                  </a:schemeClr>
                </a:solidFill>
                <a:hlinkClick r:id="rId2"/>
              </a:rPr>
              <a:t>www.ccm.cl</a:t>
            </a:r>
            <a:r>
              <a:rPr lang="es-ES_tradnl" dirty="0">
                <a:solidFill>
                  <a:schemeClr val="bg1">
                    <a:lumMod val="50000"/>
                  </a:schemeClr>
                </a:solidFill>
              </a:rPr>
              <a:t> y son gratuitos</a:t>
            </a:r>
            <a:r>
              <a:rPr lang="es-CL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s-CL" dirty="0">
                <a:solidFill>
                  <a:schemeClr val="bg1">
                    <a:lumMod val="50000"/>
                  </a:schemeClr>
                </a:solidFill>
              </a:rPr>
            </a:b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4250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432619" y="508000"/>
            <a:ext cx="7997006" cy="428625"/>
          </a:xfrm>
        </p:spPr>
        <p:txBody>
          <a:bodyPr/>
          <a:lstStyle/>
          <a:p>
            <a:r>
              <a:rPr lang="es-CL" sz="2000" b="1" dirty="0">
                <a:solidFill>
                  <a:schemeClr val="bg1">
                    <a:lumMod val="50000"/>
                  </a:schemeClr>
                </a:solidFill>
              </a:rPr>
              <a:t>Organizaciones socias CCM (Mineras, Proveedores, Gremios)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314632" y="1035051"/>
            <a:ext cx="8114993" cy="3643313"/>
          </a:xfrm>
        </p:spPr>
        <p:txBody>
          <a:bodyPr numCol="2">
            <a:normAutofit/>
          </a:bodyPr>
          <a:lstStyle/>
          <a:p>
            <a:pPr marL="0" indent="0">
              <a:buClr>
                <a:srgbClr val="55A6AB"/>
              </a:buClr>
              <a:buNone/>
            </a:pPr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Mineras:</a:t>
            </a:r>
          </a:p>
          <a:p>
            <a:pPr marL="914400" lvl="2" indent="-342900" fontAlgn="b">
              <a:buFont typeface="+mj-lt"/>
              <a:buAutoNum type="arabicPeriod"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Anglo American</a:t>
            </a:r>
            <a:endParaRPr lang="es-CL" sz="24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914400" lvl="2" indent="-342900" fontAlgn="b">
              <a:buFont typeface="+mj-lt"/>
              <a:buAutoNum type="arabicPeriod"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Antofagasta Minerals</a:t>
            </a:r>
            <a:endParaRPr lang="es-CL" sz="24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914400" lvl="2" indent="-342900" fontAlgn="b">
              <a:buFont typeface="+mj-lt"/>
              <a:buAutoNum type="arabicPeriod"/>
            </a:pPr>
            <a:r>
              <a:rPr lang="es-CL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BHP </a:t>
            </a: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Billiton</a:t>
            </a:r>
            <a:endParaRPr lang="es-CL" sz="24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914400" lvl="2" indent="-342900" fontAlgn="b">
              <a:buFont typeface="+mj-lt"/>
              <a:buAutoNum type="arabicPeriod"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Codelco</a:t>
            </a:r>
          </a:p>
          <a:p>
            <a:pPr marL="914400" lvl="2" indent="-342900" fontAlgn="b">
              <a:buFont typeface="+mj-lt"/>
              <a:buAutoNum type="arabicPeriod"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Collahuasi</a:t>
            </a:r>
          </a:p>
          <a:p>
            <a:pPr marL="914400" lvl="2" indent="-342900" fontAlgn="b">
              <a:buFont typeface="+mj-lt"/>
              <a:buAutoNum type="arabicPeriod"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Freeport McMoRan</a:t>
            </a:r>
          </a:p>
          <a:p>
            <a:pPr marL="914400" lvl="2" indent="-342900" fontAlgn="b">
              <a:buFont typeface="+mj-lt"/>
              <a:buAutoNum type="arabicPeriod"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Glencore</a:t>
            </a:r>
          </a:p>
          <a:p>
            <a:pPr marL="914400" lvl="2" indent="-342900" fontAlgn="b">
              <a:buFont typeface="+mj-lt"/>
              <a:buAutoNum type="arabicPeriod"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KGHM/Sierra Gorda</a:t>
            </a:r>
          </a:p>
          <a:p>
            <a:pPr marL="914400" lvl="2" indent="-342900" fontAlgn="b">
              <a:buFont typeface="+mj-lt"/>
              <a:buAutoNum type="arabicPeriod"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Kinross</a:t>
            </a:r>
            <a:endParaRPr lang="es-CL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2" indent="-342900" fontAlgn="b">
              <a:buFont typeface="+mj-lt"/>
              <a:buAutoNum type="arabicPeriod"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Lundin</a:t>
            </a:r>
          </a:p>
          <a:p>
            <a:pPr marL="914400" lvl="2" indent="-342900" fontAlgn="b">
              <a:buFont typeface="+mj-lt"/>
              <a:buAutoNum type="arabicPeriod"/>
            </a:pPr>
            <a:r>
              <a:rPr lang="es-CL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Teck</a:t>
            </a:r>
          </a:p>
          <a:p>
            <a:pPr marL="571500" lvl="2" indent="0" fontAlgn="b">
              <a:buNone/>
            </a:pPr>
            <a:r>
              <a:rPr lang="es-CL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Producen </a:t>
            </a:r>
            <a:r>
              <a:rPr lang="es-C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 95% del cobre </a:t>
            </a:r>
            <a:r>
              <a:rPr lang="es-CL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chileno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14300" lvl="1" indent="0" fontAlgn="b">
              <a:buNone/>
            </a:pPr>
            <a:r>
              <a:rPr lang="es-CL" sz="2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Grandes </a:t>
            </a:r>
            <a:r>
              <a:rPr lang="es-CL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empresas </a:t>
            </a:r>
            <a:r>
              <a:rPr lang="es-CL" sz="2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Proveedoras: </a:t>
            </a:r>
            <a:endParaRPr lang="es-CL" sz="2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2" indent="-342900" fontAlgn="b">
              <a:buFont typeface="+mj-lt"/>
              <a:buAutoNum type="arabicPeriod" startAt="12"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Finning Chile S.A.</a:t>
            </a:r>
          </a:p>
          <a:p>
            <a:pPr marL="914400" lvl="2" indent="-342900" fontAlgn="b">
              <a:buFont typeface="+mj-lt"/>
              <a:buAutoNum type="arabicPeriod" startAt="12"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Komatsu Chile</a:t>
            </a:r>
          </a:p>
          <a:p>
            <a:pPr marL="800100" lvl="2" fontAlgn="b"/>
            <a:endParaRPr lang="es-CL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14300" lvl="1" indent="0" fontAlgn="b">
              <a:buNone/>
            </a:pPr>
            <a:r>
              <a:rPr lang="es-CL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Gremios:</a:t>
            </a:r>
          </a:p>
          <a:p>
            <a:pPr marL="914400" lvl="2" indent="-342900" fontAlgn="b">
              <a:buFont typeface="+mj-lt"/>
              <a:buAutoNum type="arabicPeriod" startAt="14"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Aprimin</a:t>
            </a:r>
          </a:p>
          <a:p>
            <a:pPr marL="914400" lvl="2" indent="-342900" fontAlgn="b">
              <a:buFont typeface="+mj-lt"/>
              <a:buAutoNum type="arabicPeriod" startAt="14"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Asociación de Industriales de Antofagasta</a:t>
            </a:r>
          </a:p>
          <a:p>
            <a:pPr marL="914400" lvl="2" indent="-342900" fontAlgn="b">
              <a:buFont typeface="+mj-lt"/>
              <a:buAutoNum type="arabicPeriod" startAt="14"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Consejo Minero</a:t>
            </a:r>
          </a:p>
          <a:p>
            <a:pPr marL="800100" lvl="2" fontAlgn="b"/>
            <a:endParaRPr lang="es-CL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365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48 Flecha curvada hacia la derecha"/>
          <p:cNvSpPr/>
          <p:nvPr/>
        </p:nvSpPr>
        <p:spPr>
          <a:xfrm rot="10800000">
            <a:off x="5429256" y="1285866"/>
            <a:ext cx="2000264" cy="3127404"/>
          </a:xfrm>
          <a:prstGeom prst="curvedRightArrow">
            <a:avLst/>
          </a:pr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38" name="37 Abrir llave"/>
          <p:cNvSpPr/>
          <p:nvPr/>
        </p:nvSpPr>
        <p:spPr>
          <a:xfrm>
            <a:off x="3286116" y="1875232"/>
            <a:ext cx="413638" cy="2678924"/>
          </a:xfrm>
          <a:prstGeom prst="leftBrace">
            <a:avLst/>
          </a:prstGeom>
          <a:ln>
            <a:solidFill>
              <a:schemeClr val="bg1">
                <a:lumMod val="65000"/>
                <a:alpha val="36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 sz="1200" dirty="0"/>
          </a:p>
        </p:txBody>
      </p:sp>
      <p:sp>
        <p:nvSpPr>
          <p:cNvPr id="45" name="44 Flecha curvada hacia la derecha"/>
          <p:cNvSpPr/>
          <p:nvPr/>
        </p:nvSpPr>
        <p:spPr>
          <a:xfrm>
            <a:off x="1722446" y="1426751"/>
            <a:ext cx="2000264" cy="3127404"/>
          </a:xfrm>
          <a:prstGeom prst="curvedRightArrow">
            <a:avLst/>
          </a:pr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049242" y="2170878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200" b="1" dirty="0" smtClean="0"/>
              <a:t>Perfiles </a:t>
            </a:r>
          </a:p>
          <a:p>
            <a:pPr algn="ctr"/>
            <a:r>
              <a:rPr lang="es-CL" sz="1200" b="1" dirty="0" smtClean="0"/>
              <a:t>ocupacionales</a:t>
            </a:r>
            <a:endParaRPr lang="es-CL" sz="12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162138" y="2599507"/>
            <a:ext cx="433132" cy="276999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CL" sz="1200" b="1" dirty="0" smtClean="0"/>
              <a:t>UCL</a:t>
            </a:r>
            <a:endParaRPr lang="es-CL" sz="12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6680571" y="2599507"/>
            <a:ext cx="433132" cy="276999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CL" sz="1200" b="1" dirty="0" smtClean="0"/>
              <a:t>UCL</a:t>
            </a:r>
            <a:endParaRPr lang="es-CL" sz="1200" b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232784" y="614422"/>
            <a:ext cx="878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s-CL" sz="2000" b="1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Desarrollo de capital humano  para la industria minera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939310" y="1446605"/>
            <a:ext cx="1474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b="1" dirty="0" smtClean="0"/>
              <a:t>ESTUDIO DEMANDA</a:t>
            </a:r>
            <a:endParaRPr lang="es-CL" sz="12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7578511" y="2216547"/>
            <a:ext cx="142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/>
              <a:t>SISTEMA CERTIFICACIÓN</a:t>
            </a:r>
            <a:endParaRPr lang="es-CL" sz="12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3575380" y="2047203"/>
            <a:ext cx="2064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b="1" dirty="0" smtClean="0"/>
              <a:t>MARCO DE CUALIFICACIONES</a:t>
            </a:r>
            <a:endParaRPr lang="es-CL" sz="12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3932585" y="2784586"/>
            <a:ext cx="1348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b="1" dirty="0" smtClean="0"/>
              <a:t>Mapas de Proceso</a:t>
            </a:r>
            <a:endParaRPr lang="es-CL" sz="12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3838176" y="3534685"/>
            <a:ext cx="1535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b="1" dirty="0" smtClean="0"/>
              <a:t>Rutas de Aprendizaje</a:t>
            </a:r>
            <a:endParaRPr lang="es-CL" sz="12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3647689" y="4266406"/>
            <a:ext cx="1930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b="1" dirty="0" smtClean="0"/>
              <a:t>Descriptores de Programas </a:t>
            </a:r>
            <a:endParaRPr lang="es-CL" sz="1200" b="1" dirty="0"/>
          </a:p>
        </p:txBody>
      </p:sp>
      <p:sp>
        <p:nvSpPr>
          <p:cNvPr id="29" name="28 Flecha abajo"/>
          <p:cNvSpPr/>
          <p:nvPr/>
        </p:nvSpPr>
        <p:spPr>
          <a:xfrm>
            <a:off x="4447626" y="2367197"/>
            <a:ext cx="357190" cy="321471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 dirty="0"/>
          </a:p>
        </p:txBody>
      </p:sp>
      <p:sp>
        <p:nvSpPr>
          <p:cNvPr id="30" name="29 Flecha abajo"/>
          <p:cNvSpPr/>
          <p:nvPr/>
        </p:nvSpPr>
        <p:spPr>
          <a:xfrm>
            <a:off x="4447626" y="3117296"/>
            <a:ext cx="357190" cy="321471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 dirty="0"/>
          </a:p>
        </p:txBody>
      </p:sp>
      <p:sp>
        <p:nvSpPr>
          <p:cNvPr id="31" name="30 Flecha abajo"/>
          <p:cNvSpPr/>
          <p:nvPr/>
        </p:nvSpPr>
        <p:spPr>
          <a:xfrm>
            <a:off x="4447626" y="3867395"/>
            <a:ext cx="357190" cy="321471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 dirty="0"/>
          </a:p>
        </p:txBody>
      </p:sp>
      <p:cxnSp>
        <p:nvCxnSpPr>
          <p:cNvPr id="33" name="32 Conector recto de flecha"/>
          <p:cNvCxnSpPr/>
          <p:nvPr/>
        </p:nvCxnSpPr>
        <p:spPr>
          <a:xfrm>
            <a:off x="5643570" y="1552568"/>
            <a:ext cx="714380" cy="1191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857224" y="3375431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/>
              <a:t>MARCO DE CALIDAD PARA  </a:t>
            </a:r>
          </a:p>
          <a:p>
            <a:r>
              <a:rPr lang="es-CL" sz="1200" b="1" dirty="0" smtClean="0"/>
              <a:t>FORMACIÓN DE OFICIOS</a:t>
            </a:r>
            <a:endParaRPr lang="es-CL" sz="12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844512" y="2224457"/>
            <a:ext cx="1323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b="1" dirty="0" smtClean="0"/>
              <a:t>PAQUETES PARA </a:t>
            </a:r>
          </a:p>
          <a:p>
            <a:r>
              <a:rPr lang="es-CL" sz="1200" b="1" dirty="0" smtClean="0"/>
              <a:t>ENTRENAMIENTO</a:t>
            </a:r>
            <a:endParaRPr lang="es-CL" sz="12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57224" y="2783526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/>
              <a:t>MARCO DE CALIDAD PARA LA FORMACIÓN DE INSTRUCTORES</a:t>
            </a:r>
          </a:p>
        </p:txBody>
      </p:sp>
      <p:sp>
        <p:nvSpPr>
          <p:cNvPr id="23" name="22 Elipse">
            <a:hlinkClick r:id="rId2" action="ppaction://hlinksldjump"/>
          </p:cNvPr>
          <p:cNvSpPr/>
          <p:nvPr/>
        </p:nvSpPr>
        <p:spPr>
          <a:xfrm>
            <a:off x="571472" y="2852078"/>
            <a:ext cx="267250" cy="18656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L" sz="1200" b="1" dirty="0" smtClean="0"/>
              <a:t>4</a:t>
            </a:r>
            <a:endParaRPr lang="es-CL" sz="1200" b="1" dirty="0"/>
          </a:p>
        </p:txBody>
      </p:sp>
      <p:sp>
        <p:nvSpPr>
          <p:cNvPr id="24" name="23 Elipse">
            <a:hlinkClick r:id="" action="ppaction://noaction"/>
          </p:cNvPr>
          <p:cNvSpPr/>
          <p:nvPr/>
        </p:nvSpPr>
        <p:spPr>
          <a:xfrm>
            <a:off x="571472" y="2170877"/>
            <a:ext cx="267250" cy="18656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L" sz="1200" b="1" dirty="0" smtClean="0"/>
              <a:t>3</a:t>
            </a:r>
            <a:endParaRPr lang="es-CL" sz="1200" b="1" dirty="0"/>
          </a:p>
        </p:txBody>
      </p:sp>
      <p:sp>
        <p:nvSpPr>
          <p:cNvPr id="27" name="26 Elipse">
            <a:hlinkClick r:id="rId2" action="ppaction://hlinksldjump"/>
          </p:cNvPr>
          <p:cNvSpPr/>
          <p:nvPr/>
        </p:nvSpPr>
        <p:spPr>
          <a:xfrm>
            <a:off x="571472" y="3464372"/>
            <a:ext cx="267250" cy="18656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L" sz="1200" b="1" dirty="0" smtClean="0"/>
              <a:t>5</a:t>
            </a:r>
            <a:endParaRPr lang="es-CL" sz="1200" b="1" dirty="0"/>
          </a:p>
        </p:txBody>
      </p:sp>
      <p:cxnSp>
        <p:nvCxnSpPr>
          <p:cNvPr id="35" name="34 Conector recto de flecha"/>
          <p:cNvCxnSpPr/>
          <p:nvPr/>
        </p:nvCxnSpPr>
        <p:spPr>
          <a:xfrm rot="10800000">
            <a:off x="2786051" y="1552569"/>
            <a:ext cx="785818" cy="1193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7" name="46 CuadroTexto"/>
          <p:cNvSpPr txBox="1"/>
          <p:nvPr/>
        </p:nvSpPr>
        <p:spPr>
          <a:xfrm>
            <a:off x="856282" y="1344566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 smtClean="0"/>
              <a:t>FORMACIÓN Y ENTRENAMIENTO</a:t>
            </a:r>
            <a:endParaRPr lang="es-CL" sz="1200" b="1" dirty="0"/>
          </a:p>
        </p:txBody>
      </p:sp>
      <p:sp>
        <p:nvSpPr>
          <p:cNvPr id="48" name="47 CuadroTexto"/>
          <p:cNvSpPr txBox="1"/>
          <p:nvPr/>
        </p:nvSpPr>
        <p:spPr>
          <a:xfrm>
            <a:off x="6549308" y="1453170"/>
            <a:ext cx="1857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/>
              <a:t>EMPRESAS/TRABAJO</a:t>
            </a:r>
            <a:endParaRPr lang="es-CL" sz="1200" b="1" dirty="0"/>
          </a:p>
        </p:txBody>
      </p:sp>
      <p:sp>
        <p:nvSpPr>
          <p:cNvPr id="55" name="54 Abrir llave"/>
          <p:cNvSpPr/>
          <p:nvPr/>
        </p:nvSpPr>
        <p:spPr>
          <a:xfrm rot="10800000">
            <a:off x="5444246" y="1875232"/>
            <a:ext cx="413638" cy="2678924"/>
          </a:xfrm>
          <a:prstGeom prst="leftBrace">
            <a:avLst/>
          </a:prstGeom>
          <a:ln>
            <a:solidFill>
              <a:schemeClr val="bg1">
                <a:lumMod val="65000"/>
                <a:alpha val="36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 sz="1200" dirty="0"/>
          </a:p>
        </p:txBody>
      </p:sp>
      <p:sp>
        <p:nvSpPr>
          <p:cNvPr id="34" name="33 Elipse">
            <a:hlinkClick r:id="" action="ppaction://noaction"/>
          </p:cNvPr>
          <p:cNvSpPr/>
          <p:nvPr/>
        </p:nvSpPr>
        <p:spPr>
          <a:xfrm>
            <a:off x="3786182" y="1285868"/>
            <a:ext cx="267250" cy="18656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L" sz="1200" b="1" dirty="0" smtClean="0"/>
              <a:t>1</a:t>
            </a:r>
          </a:p>
        </p:txBody>
      </p:sp>
      <p:sp>
        <p:nvSpPr>
          <p:cNvPr id="36" name="35 Elipse">
            <a:hlinkClick r:id="rId2" action="ppaction://hlinksldjump"/>
          </p:cNvPr>
          <p:cNvSpPr/>
          <p:nvPr/>
        </p:nvSpPr>
        <p:spPr>
          <a:xfrm>
            <a:off x="3286116" y="1982387"/>
            <a:ext cx="267250" cy="18656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 smtClean="0"/>
              <a:t>2</a:t>
            </a:r>
          </a:p>
        </p:txBody>
      </p:sp>
      <p:sp>
        <p:nvSpPr>
          <p:cNvPr id="37" name="36 Elipse">
            <a:hlinkClick r:id="rId2" action="ppaction://hlinksldjump"/>
          </p:cNvPr>
          <p:cNvSpPr/>
          <p:nvPr/>
        </p:nvSpPr>
        <p:spPr>
          <a:xfrm>
            <a:off x="7278678" y="2170877"/>
            <a:ext cx="267250" cy="18656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 smtClean="0"/>
              <a:t>6</a:t>
            </a:r>
          </a:p>
        </p:txBody>
      </p:sp>
      <p:sp>
        <p:nvSpPr>
          <p:cNvPr id="67" name="66 CuadroTexto"/>
          <p:cNvSpPr txBox="1"/>
          <p:nvPr/>
        </p:nvSpPr>
        <p:spPr>
          <a:xfrm rot="20087585">
            <a:off x="5605889" y="4190832"/>
            <a:ext cx="244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 smtClean="0"/>
              <a:t>Homologa</a:t>
            </a:r>
            <a:endParaRPr lang="es-CL" sz="1600" dirty="0"/>
          </a:p>
        </p:txBody>
      </p:sp>
      <p:sp>
        <p:nvSpPr>
          <p:cNvPr id="68" name="67 CuadroTexto"/>
          <p:cNvSpPr txBox="1"/>
          <p:nvPr/>
        </p:nvSpPr>
        <p:spPr>
          <a:xfrm rot="2235870">
            <a:off x="1298155" y="4114079"/>
            <a:ext cx="2632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 smtClean="0"/>
              <a:t>Empleable/</a:t>
            </a:r>
          </a:p>
          <a:p>
            <a:pPr algn="ctr"/>
            <a:r>
              <a:rPr lang="es-CL" sz="1600" dirty="0" smtClean="0"/>
              <a:t>pre-certificación</a:t>
            </a:r>
            <a:endParaRPr lang="es-CL" sz="1600" dirty="0"/>
          </a:p>
        </p:txBody>
      </p:sp>
      <p:sp>
        <p:nvSpPr>
          <p:cNvPr id="39" name="38 CuadroTexto"/>
          <p:cNvSpPr txBox="1"/>
          <p:nvPr/>
        </p:nvSpPr>
        <p:spPr>
          <a:xfrm>
            <a:off x="6143636" y="2893225"/>
            <a:ext cx="433132" cy="276999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CL" sz="1200" b="1" dirty="0" smtClean="0"/>
              <a:t>UCL</a:t>
            </a:r>
            <a:endParaRPr lang="es-CL" sz="1200" b="1" dirty="0"/>
          </a:p>
        </p:txBody>
      </p:sp>
      <p:sp>
        <p:nvSpPr>
          <p:cNvPr id="40" name="39 CuadroTexto"/>
          <p:cNvSpPr txBox="1"/>
          <p:nvPr/>
        </p:nvSpPr>
        <p:spPr>
          <a:xfrm>
            <a:off x="6643702" y="2893225"/>
            <a:ext cx="433132" cy="276999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CL" sz="1200" b="1" dirty="0" smtClean="0"/>
              <a:t>UCL</a:t>
            </a:r>
            <a:endParaRPr lang="es-CL" sz="1200" b="1" dirty="0"/>
          </a:p>
        </p:txBody>
      </p:sp>
    </p:spTree>
    <p:extLst>
      <p:ext uri="{BB962C8B-B14F-4D97-AF65-F5344CB8AC3E}">
        <p14:creationId xmlns:p14="http://schemas.microsoft.com/office/powerpoint/2010/main" val="84712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3" y="428627"/>
            <a:ext cx="8429625" cy="428625"/>
          </a:xfrm>
        </p:spPr>
        <p:txBody>
          <a:bodyPr anchor="t">
            <a:noAutofit/>
          </a:bodyPr>
          <a:lstStyle/>
          <a:p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Marco </a:t>
            </a:r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de Cualificaciones para la Minería</a:t>
            </a:r>
          </a:p>
        </p:txBody>
      </p:sp>
      <p:pic>
        <p:nvPicPr>
          <p:cNvPr id="5" name="4 Imagen" descr="C:\Users\pavila\Desktop\estructuraMCM.jpg"/>
          <p:cNvPicPr/>
          <p:nvPr/>
        </p:nvPicPr>
        <p:blipFill>
          <a:blip r:embed="rId3" cstate="print"/>
          <a:srcRect t="4286"/>
          <a:stretch>
            <a:fillRect/>
          </a:stretch>
        </p:blipFill>
        <p:spPr bwMode="auto">
          <a:xfrm>
            <a:off x="3067664" y="857237"/>
            <a:ext cx="5388077" cy="3763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285719" y="1024116"/>
            <a:ext cx="257546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C000"/>
              </a:buClr>
              <a:buSzPct val="150000"/>
              <a:buFont typeface="Arial" pitchFamily="34" charset="0"/>
              <a:buChar char="•"/>
            </a:pPr>
            <a:r>
              <a:rPr lang="es-CL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 organiza en 5 niveles de formación, desde oficios de entrada hasta formación de técnicos  especializados. </a:t>
            </a:r>
          </a:p>
          <a:p>
            <a:pPr marL="342900" indent="-342900">
              <a:buClr>
                <a:srgbClr val="FFC000"/>
              </a:buClr>
              <a:buSzPct val="150000"/>
            </a:pPr>
            <a:endParaRPr lang="es-CL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Clr>
                <a:srgbClr val="FFC000"/>
              </a:buClr>
              <a:buSzPct val="150000"/>
              <a:buFont typeface="Arial" pitchFamily="34" charset="0"/>
              <a:buChar char="•"/>
            </a:pPr>
            <a:r>
              <a:rPr lang="es-CL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Cada nivel describe, de modo general, el alcance laboral y los resultados que debiera obtener una persona a través del proceso de aprendizaje</a:t>
            </a:r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s-C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02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6 Título"/>
          <p:cNvSpPr txBox="1">
            <a:spLocks/>
          </p:cNvSpPr>
          <p:nvPr/>
        </p:nvSpPr>
        <p:spPr>
          <a:xfrm>
            <a:off x="0" y="107139"/>
            <a:ext cx="9144000" cy="4299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s-CL" sz="2800" b="1" dirty="0" smtClean="0">
              <a:solidFill>
                <a:srgbClr val="6633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33640" t="11718" r="30514" b="11133"/>
          <a:stretch>
            <a:fillRect/>
          </a:stretch>
        </p:blipFill>
        <p:spPr bwMode="auto">
          <a:xfrm>
            <a:off x="1387366" y="924937"/>
            <a:ext cx="5265700" cy="371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14 CuadroTexto"/>
          <p:cNvSpPr txBox="1"/>
          <p:nvPr/>
        </p:nvSpPr>
        <p:spPr>
          <a:xfrm>
            <a:off x="7085049" y="2080218"/>
            <a:ext cx="166608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150000"/>
            </a:pPr>
            <a:r>
              <a:rPr lang="es-C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 generaron:   </a:t>
            </a:r>
            <a:endParaRPr lang="es-CL" sz="1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Clr>
                <a:schemeClr val="tx2"/>
              </a:buClr>
              <a:buSzPct val="150000"/>
            </a:pPr>
            <a:endParaRPr lang="es-CL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Clr>
                <a:schemeClr val="tx2"/>
              </a:buClr>
              <a:buSzPct val="150000"/>
            </a:pPr>
            <a:r>
              <a:rPr lang="es-CL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Mapas de procesos que incluyen sobre </a:t>
            </a:r>
            <a:r>
              <a:rPr lang="es-CL" sz="2200" b="1" dirty="0" smtClean="0">
                <a:solidFill>
                  <a:schemeClr val="accent6">
                    <a:lumMod val="75000"/>
                  </a:schemeClr>
                </a:solidFill>
              </a:rPr>
              <a:t>160</a:t>
            </a:r>
            <a:r>
              <a:rPr lang="es-CL" sz="1600" dirty="0" smtClean="0"/>
              <a:t> </a:t>
            </a:r>
            <a:r>
              <a:rPr lang="es-CL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perfiles ocupacionales.</a:t>
            </a:r>
          </a:p>
        </p:txBody>
      </p:sp>
      <p:sp>
        <p:nvSpPr>
          <p:cNvPr id="16" name="15 Cerrar llave"/>
          <p:cNvSpPr/>
          <p:nvPr/>
        </p:nvSpPr>
        <p:spPr>
          <a:xfrm>
            <a:off x="6713188" y="744987"/>
            <a:ext cx="285752" cy="388232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3" y="320675"/>
            <a:ext cx="8429625" cy="428625"/>
          </a:xfrm>
        </p:spPr>
        <p:txBody>
          <a:bodyPr>
            <a:normAutofit fontScale="90000"/>
          </a:bodyPr>
          <a:lstStyle/>
          <a:p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Marco de Cualificaciones para la Minería</a:t>
            </a:r>
          </a:p>
        </p:txBody>
      </p:sp>
    </p:spTree>
    <p:extLst>
      <p:ext uri="{BB962C8B-B14F-4D97-AF65-F5344CB8AC3E}">
        <p14:creationId xmlns:p14="http://schemas.microsoft.com/office/powerpoint/2010/main" val="8575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 cstate="print"/>
          <a:srcRect l="13177" t="19129" r="14348" b="9179"/>
          <a:stretch>
            <a:fillRect/>
          </a:stretch>
        </p:blipFill>
        <p:spPr bwMode="auto">
          <a:xfrm>
            <a:off x="357158" y="855219"/>
            <a:ext cx="8344344" cy="3527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3 Título"/>
          <p:cNvSpPr>
            <a:spLocks noGrp="1"/>
          </p:cNvSpPr>
          <p:nvPr>
            <p:ph type="title" idx="4294967295"/>
          </p:nvPr>
        </p:nvSpPr>
        <p:spPr>
          <a:xfrm>
            <a:off x="3" y="268289"/>
            <a:ext cx="8429625" cy="428625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+mj-cs"/>
              </a:rPr>
              <a:t>Ruta de aprendizaje</a:t>
            </a:r>
          </a:p>
        </p:txBody>
      </p:sp>
    </p:spTree>
    <p:extLst>
      <p:ext uri="{BB962C8B-B14F-4D97-AF65-F5344CB8AC3E}">
        <p14:creationId xmlns:p14="http://schemas.microsoft.com/office/powerpoint/2010/main" val="21505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7672" y="239731"/>
            <a:ext cx="5955534" cy="603827"/>
          </a:xfrm>
        </p:spPr>
        <p:txBody>
          <a:bodyPr>
            <a:noAutofit/>
          </a:bodyPr>
          <a:lstStyle/>
          <a:p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/>
              <a:t/>
            </a:r>
            <a:br>
              <a:rPr lang="es-CL" b="1" dirty="0"/>
            </a:br>
            <a:r>
              <a:rPr lang="es-CL" sz="2400" b="1" dirty="0">
                <a:solidFill>
                  <a:schemeClr val="bg1">
                    <a:lumMod val="50000"/>
                  </a:schemeClr>
                </a:solidFill>
              </a:rPr>
              <a:t>Sello de Calidad Formativa CCM</a:t>
            </a:r>
            <a:br>
              <a:rPr lang="es-CL" sz="24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S_tradnl" sz="2400" b="1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s-ES_tradnl" sz="2400" b="1" dirty="0">
                <a:solidFill>
                  <a:schemeClr val="bg1">
                    <a:lumMod val="50000"/>
                  </a:schemeClr>
                </a:solidFill>
              </a:rPr>
            </a:br>
            <a:endParaRPr lang="es-CL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 smtClean="0"/>
          </a:p>
          <a:p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39552" y="843558"/>
            <a:ext cx="8064896" cy="39424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CL" sz="2000" dirty="0" smtClean="0"/>
              <a:t>Trabajamos con las principales OTECs e IES en minería y acordamos un </a:t>
            </a:r>
            <a:r>
              <a:rPr lang="es-CL" sz="2000" b="1" dirty="0" smtClean="0"/>
              <a:t>Marco de Buenas Prácticas Formativas (MBPF) para el MCM</a:t>
            </a:r>
            <a:r>
              <a:rPr lang="es-CL" sz="2000" dirty="0" smtClean="0"/>
              <a:t> que contiene 4 dimensiones (</a:t>
            </a:r>
            <a:r>
              <a:rPr lang="es-CL" sz="2000" b="1" dirty="0"/>
              <a:t>Diseño del programa; su implementación;  Recursos e infraestructura requeridos  y Resultados).</a:t>
            </a:r>
          </a:p>
          <a:p>
            <a:r>
              <a:rPr lang="es-CL" sz="2000" dirty="0" smtClean="0"/>
              <a:t>Objetivo: Que programas formativos del mercado que cumplan con el MBPF reciban el </a:t>
            </a:r>
            <a:r>
              <a:rPr lang="es-CL" sz="2000" b="1" dirty="0" smtClean="0"/>
              <a:t>Sello CCM, reconocimiento de la gran minería </a:t>
            </a:r>
            <a:r>
              <a:rPr lang="es-CL" sz="2000" dirty="0" smtClean="0"/>
              <a:t>como programas de calidad. Ello generará oportunidades comerciales para los formadores y elevará la calidad de la oferta.</a:t>
            </a:r>
          </a:p>
          <a:p>
            <a:r>
              <a:rPr lang="es-CL" sz="2000" dirty="0" smtClean="0"/>
              <a:t>Sello válido por 4 años. Entregamos 11 sellos.    </a:t>
            </a:r>
          </a:p>
          <a:p>
            <a:r>
              <a:rPr lang="es-CL" sz="2000" dirty="0" smtClean="0"/>
              <a:t>MBPF disponible en </a:t>
            </a:r>
            <a:r>
              <a:rPr lang="es-CL" sz="2000" dirty="0" smtClean="0">
                <a:hlinkClick r:id="rId2"/>
              </a:rPr>
              <a:t>www.ccm.cl</a:t>
            </a:r>
            <a:r>
              <a:rPr lang="es-CL" sz="2000" dirty="0" smtClean="0"/>
              <a:t>. Permite </a:t>
            </a:r>
            <a:r>
              <a:rPr lang="es-CL" sz="2000" b="1" dirty="0" smtClean="0"/>
              <a:t>autoevaluarse</a:t>
            </a:r>
            <a:r>
              <a:rPr lang="es-CL" sz="2000" dirty="0" smtClean="0"/>
              <a:t>. </a:t>
            </a:r>
          </a:p>
          <a:p>
            <a:r>
              <a:rPr lang="es-CL" sz="2000" b="1" dirty="0" smtClean="0"/>
              <a:t>La postulación  al sello está abierta </a:t>
            </a:r>
            <a:r>
              <a:rPr lang="es-CL" sz="2000" dirty="0" smtClean="0"/>
              <a:t>y se solicita al CCM.    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260363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7976</TotalTime>
  <Words>1385</Words>
  <Application>Microsoft Office PowerPoint</Application>
  <PresentationFormat>Presentación en pantalla (16:9)</PresentationFormat>
  <Paragraphs>287</Paragraphs>
  <Slides>37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37</vt:i4>
      </vt:variant>
    </vt:vector>
  </HeadingPairs>
  <TitlesOfParts>
    <vt:vector size="40" baseType="lpstr">
      <vt:lpstr>Office Theme</vt:lpstr>
      <vt:lpstr>Custom Design</vt:lpstr>
      <vt:lpstr>1_Office Theme</vt:lpstr>
      <vt:lpstr>Presentación de PowerPoint</vt:lpstr>
      <vt:lpstr>Agenda</vt:lpstr>
      <vt:lpstr>Qué es el CCM?</vt:lpstr>
      <vt:lpstr>Organizaciones socias CCM (Mineras, Proveedores, Gremios)</vt:lpstr>
      <vt:lpstr>Presentación de PowerPoint</vt:lpstr>
      <vt:lpstr>Marco de Cualificaciones para la Minería</vt:lpstr>
      <vt:lpstr>Marco de Cualificaciones para la Minería</vt:lpstr>
      <vt:lpstr>Ruta de aprendizaje</vt:lpstr>
      <vt:lpstr>  Sello de Calidad Formativa CCM  </vt:lpstr>
      <vt:lpstr>Presentación de PowerPoint</vt:lpstr>
      <vt:lpstr>Presentación de PowerPoint</vt:lpstr>
      <vt:lpstr>Estudio de Fuerza Laboral de la Gran Minería Chilena 2015 - 2024  </vt:lpstr>
      <vt:lpstr>Demanda Acumulada por perfil al 2024 – 30.000 cargos</vt:lpstr>
      <vt:lpstr>Oferta acumulada de egresados por perfil 2015-2024</vt:lpstr>
      <vt:lpstr>Brechas Acumuladas por perfil 2015 – 2024 (en miles de personas)</vt:lpstr>
      <vt:lpstr>Brechas de pertinencia entre estándares  laborales y perfiles de egreso de la oferta formativa</vt:lpstr>
      <vt:lpstr>Presentación de PowerPoint</vt:lpstr>
      <vt:lpstr>Presentación de PowerPoint</vt:lpstr>
      <vt:lpstr>Indice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Supervisor de primera línea y operadores Especialistas en extracción y  procesamiento</vt:lpstr>
      <vt:lpstr>Paquetes para Entrenamiento CCM </vt:lpstr>
      <vt:lpstr>Paquetes para Entrenamiento CCM </vt:lpstr>
      <vt:lpstr>Presentación de PowerPoint</vt:lpstr>
      <vt:lpstr>Presentación de PowerPoint</vt:lpstr>
      <vt:lpstr>Presentación de PowerPoint</vt:lpstr>
      <vt:lpstr>Presentación de PowerPoint</vt:lpstr>
      <vt:lpstr>Paquetes para Entrenamiento  Operadores Mina Rajo Abierto </vt:lpstr>
      <vt:lpstr>Paquetes para Entrenamiento  Hidrometalurgia (LX-SX-EW) </vt:lpstr>
      <vt:lpstr>¿Dónde los encuentra?  En www.ccm.cl y son gratuitos 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Macarena Cisternas</dc:creator>
  <cp:lastModifiedBy>christel lindhorst</cp:lastModifiedBy>
  <cp:revision>453</cp:revision>
  <cp:lastPrinted>2016-05-04T18:05:51Z</cp:lastPrinted>
  <dcterms:created xsi:type="dcterms:W3CDTF">2015-07-10T14:56:21Z</dcterms:created>
  <dcterms:modified xsi:type="dcterms:W3CDTF">2016-06-10T15:12:57Z</dcterms:modified>
</cp:coreProperties>
</file>