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charts/chart1.xml" ContentType="application/vnd.openxmlformats-officedocument.drawingml.char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charts/chart2.xml" ContentType="application/vnd.openxmlformats-officedocument.drawingml.chart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charts/chart3.xml" ContentType="application/vnd.openxmlformats-officedocument.drawingml.chart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charts/chart4.xml" ContentType="application/vnd.openxmlformats-officedocument.drawingml.chart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7" r:id="rId3"/>
    <p:sldId id="268" r:id="rId4"/>
    <p:sldId id="270" r:id="rId5"/>
    <p:sldId id="272" r:id="rId6"/>
    <p:sldId id="269" r:id="rId7"/>
    <p:sldId id="273" r:id="rId8"/>
  </p:sldIdLst>
  <p:sldSz cx="9144000" cy="6858000" type="screen4x3"/>
  <p:notesSz cx="6858000" cy="9144000"/>
  <p:custDataLst>
    <p:tags r:id="rId9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DE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-1404" y="-78"/>
      </p:cViewPr>
      <p:guideLst>
        <p:guide orient="horz" pos="220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23538D"/>
              </a:solidFill>
            </c:spPr>
          </c:dPt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Hoja1!$D$6:$G$6</c:f>
              <c:numCache>
                <c:formatCode>0.0%</c:formatCode>
                <c:ptCount val="4"/>
                <c:pt idx="0">
                  <c:v>0.25</c:v>
                </c:pt>
                <c:pt idx="1">
                  <c:v>0.125</c:v>
                </c:pt>
                <c:pt idx="2">
                  <c:v>0.188</c:v>
                </c:pt>
                <c:pt idx="3">
                  <c:v>0.438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6442752"/>
        <c:axId val="86444288"/>
        <c:axId val="0"/>
      </c:bar3DChart>
      <c:catAx>
        <c:axId val="864427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es-CL"/>
          </a:p>
        </c:txPr>
        <c:crossAx val="86444288"/>
        <c:crosses val="autoZero"/>
        <c:auto val="1"/>
        <c:lblAlgn val="ctr"/>
        <c:lblOffset val="100"/>
        <c:noMultiLvlLbl val="0"/>
      </c:catAx>
      <c:valAx>
        <c:axId val="86444288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864427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23538D"/>
              </a:solidFill>
            </c:spPr>
          </c:dPt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Hoja1!$D$7:$G$7</c:f>
              <c:numCache>
                <c:formatCode>0.0%</c:formatCode>
                <c:ptCount val="4"/>
                <c:pt idx="0">
                  <c:v>0.47499999999999998</c:v>
                </c:pt>
                <c:pt idx="1">
                  <c:v>0.29599999999999999</c:v>
                </c:pt>
                <c:pt idx="2">
                  <c:v>0.05</c:v>
                </c:pt>
                <c:pt idx="3">
                  <c:v>0.17299999999999999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9457792"/>
        <c:axId val="89459328"/>
        <c:axId val="0"/>
      </c:bar3DChart>
      <c:catAx>
        <c:axId val="894577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es-CL"/>
          </a:p>
        </c:txPr>
        <c:crossAx val="89459328"/>
        <c:crosses val="autoZero"/>
        <c:auto val="1"/>
        <c:lblAlgn val="ctr"/>
        <c:lblOffset val="100"/>
        <c:noMultiLvlLbl val="0"/>
      </c:catAx>
      <c:valAx>
        <c:axId val="89459328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894577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23538D"/>
              </a:solidFill>
            </c:spPr>
          </c:dPt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Hoja1!$D$8:$G$8</c:f>
              <c:numCache>
                <c:formatCode>0.0%</c:formatCode>
                <c:ptCount val="4"/>
                <c:pt idx="0">
                  <c:v>0.50800000000000001</c:v>
                </c:pt>
                <c:pt idx="1">
                  <c:v>0.42399999999999999</c:v>
                </c:pt>
                <c:pt idx="2">
                  <c:v>5.0999999999999997E-2</c:v>
                </c:pt>
                <c:pt idx="3">
                  <c:v>1.7000000000000001E-2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9499136"/>
        <c:axId val="89500672"/>
        <c:axId val="0"/>
      </c:bar3DChart>
      <c:catAx>
        <c:axId val="894991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es-CL"/>
          </a:p>
        </c:txPr>
        <c:crossAx val="89500672"/>
        <c:crosses val="autoZero"/>
        <c:auto val="1"/>
        <c:lblAlgn val="ctr"/>
        <c:lblOffset val="100"/>
        <c:noMultiLvlLbl val="0"/>
      </c:catAx>
      <c:valAx>
        <c:axId val="89500672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894991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23538D"/>
              </a:solidFill>
            </c:spPr>
          </c:dPt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Hoja1!$D$9:$G$9</c:f>
              <c:numCache>
                <c:formatCode>0.0%</c:formatCode>
                <c:ptCount val="4"/>
                <c:pt idx="0">
                  <c:v>0.248</c:v>
                </c:pt>
                <c:pt idx="1">
                  <c:v>0.151</c:v>
                </c:pt>
                <c:pt idx="2">
                  <c:v>0.41699999999999998</c:v>
                </c:pt>
                <c:pt idx="3">
                  <c:v>0.184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0897920"/>
        <c:axId val="80899456"/>
        <c:axId val="0"/>
      </c:bar3DChart>
      <c:catAx>
        <c:axId val="808979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es-CL"/>
          </a:p>
        </c:txPr>
        <c:crossAx val="80899456"/>
        <c:crosses val="autoZero"/>
        <c:auto val="1"/>
        <c:lblAlgn val="ctr"/>
        <c:lblOffset val="100"/>
        <c:noMultiLvlLbl val="0"/>
      </c:catAx>
      <c:valAx>
        <c:axId val="80899456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808979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23538D"/>
              </a:solidFill>
            </c:spPr>
          </c:dPt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Hoja1!$D$10:$G$10</c:f>
              <c:numCache>
                <c:formatCode>0.0%</c:formatCode>
                <c:ptCount val="4"/>
                <c:pt idx="0">
                  <c:v>0.128</c:v>
                </c:pt>
                <c:pt idx="1">
                  <c:v>0.17899999999999999</c:v>
                </c:pt>
                <c:pt idx="2">
                  <c:v>0.35899999999999999</c:v>
                </c:pt>
                <c:pt idx="3">
                  <c:v>0.33900000000000002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0955648"/>
        <c:axId val="80957440"/>
        <c:axId val="0"/>
      </c:bar3DChart>
      <c:catAx>
        <c:axId val="80955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es-CL"/>
          </a:p>
        </c:txPr>
        <c:crossAx val="80957440"/>
        <c:crosses val="autoZero"/>
        <c:auto val="1"/>
        <c:lblAlgn val="ctr"/>
        <c:lblOffset val="100"/>
        <c:noMultiLvlLbl val="0"/>
      </c:catAx>
      <c:valAx>
        <c:axId val="80957440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809556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680C-A2C7-4039-8034-15365536033C}" type="datetimeFigureOut">
              <a:rPr lang="es-ES" smtClean="0"/>
              <a:pPr/>
              <a:t>30/01/2018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B9DA-DBE9-4854-BAA0-CEE99F5312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680C-A2C7-4039-8034-15365536033C}" type="datetimeFigureOut">
              <a:rPr lang="es-ES" smtClean="0"/>
              <a:pPr/>
              <a:t>30/01/2018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B9DA-DBE9-4854-BAA0-CEE99F5312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680C-A2C7-4039-8034-15365536033C}" type="datetimeFigureOut">
              <a:rPr lang="es-ES" smtClean="0"/>
              <a:pPr/>
              <a:t>30/01/2018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B9DA-DBE9-4854-BAA0-CEE99F5312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680C-A2C7-4039-8034-15365536033C}" type="datetimeFigureOut">
              <a:rPr lang="es-ES" smtClean="0"/>
              <a:pPr/>
              <a:t>30/01/2018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B9DA-DBE9-4854-BAA0-CEE99F5312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680C-A2C7-4039-8034-15365536033C}" type="datetimeFigureOut">
              <a:rPr lang="es-ES" smtClean="0"/>
              <a:pPr/>
              <a:t>30/01/2018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B9DA-DBE9-4854-BAA0-CEE99F5312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680C-A2C7-4039-8034-15365536033C}" type="datetimeFigureOut">
              <a:rPr lang="es-ES" smtClean="0"/>
              <a:pPr/>
              <a:t>30/01/2018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B9DA-DBE9-4854-BAA0-CEE99F5312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680C-A2C7-4039-8034-15365536033C}" type="datetimeFigureOut">
              <a:rPr lang="es-ES" smtClean="0"/>
              <a:pPr/>
              <a:t>30/01/2018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B9DA-DBE9-4854-BAA0-CEE99F5312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680C-A2C7-4039-8034-15365536033C}" type="datetimeFigureOut">
              <a:rPr lang="es-ES" smtClean="0"/>
              <a:pPr/>
              <a:t>30/01/2018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B9DA-DBE9-4854-BAA0-CEE99F5312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680C-A2C7-4039-8034-15365536033C}" type="datetimeFigureOut">
              <a:rPr lang="es-ES" smtClean="0"/>
              <a:pPr/>
              <a:t>30/01/2018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B9DA-DBE9-4854-BAA0-CEE99F5312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680C-A2C7-4039-8034-15365536033C}" type="datetimeFigureOut">
              <a:rPr lang="es-ES" smtClean="0"/>
              <a:pPr/>
              <a:t>30/01/2018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B9DA-DBE9-4854-BAA0-CEE99F5312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680C-A2C7-4039-8034-15365536033C}" type="datetimeFigureOut">
              <a:rPr lang="es-ES" smtClean="0"/>
              <a:pPr/>
              <a:t>30/01/2018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B9DA-DBE9-4854-BAA0-CEE99F5312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4680C-A2C7-4039-8034-15365536033C}" type="datetimeFigureOut">
              <a:rPr lang="es-ES" smtClean="0"/>
              <a:pPr/>
              <a:t>30/01/2018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0B9DA-DBE9-4854-BAA0-CEE99F5312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47664" y="1700808"/>
            <a:ext cx="7596336" cy="1470025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Encuesta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Consejo Minero</a:t>
            </a:r>
            <a:endParaRPr lang="es-ES" dirty="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47664" y="1700808"/>
            <a:ext cx="7596336" cy="1470025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Factores críticos para</a:t>
            </a:r>
            <a:r>
              <a:rPr lang="es-ES" dirty="0" smtClean="0">
                <a:solidFill>
                  <a:srgbClr val="FFFF00"/>
                </a:solidFill>
              </a:rPr>
              <a:t> </a:t>
            </a:r>
            <a:r>
              <a:rPr lang="es-ES" dirty="0" smtClean="0">
                <a:solidFill>
                  <a:schemeClr val="bg1"/>
                </a:solidFill>
              </a:rPr>
              <a:t>el desarrollo de la actividad minera 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en Chile</a:t>
            </a:r>
            <a:endParaRPr lang="es-ES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211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928794" y="808806"/>
            <a:ext cx="6858048" cy="1143008"/>
          </a:xfrm>
        </p:spPr>
        <p:txBody>
          <a:bodyPr>
            <a:normAutofit/>
          </a:bodyPr>
          <a:lstStyle/>
          <a:p>
            <a:pPr algn="l"/>
            <a:r>
              <a:rPr lang="es-ES" sz="2800" b="1" dirty="0" smtClean="0">
                <a:solidFill>
                  <a:schemeClr val="bg1"/>
                </a:solidFill>
              </a:rPr>
              <a:t>Recursos productivos </a:t>
            </a:r>
          </a:p>
        </p:txBody>
      </p:sp>
      <p:graphicFrame>
        <p:nvGraphicFramePr>
          <p:cNvPr id="5" name="2 Gráfico"/>
          <p:cNvGraphicFramePr/>
          <p:nvPr/>
        </p:nvGraphicFramePr>
        <p:xfrm>
          <a:off x="5643570" y="2057400"/>
          <a:ext cx="321469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optionText"/>
          <p:cNvSpPr txBox="1"/>
          <p:nvPr/>
        </p:nvSpPr>
        <p:spPr>
          <a:xfrm>
            <a:off x="1857356" y="2310205"/>
            <a:ext cx="4143404" cy="2237589"/>
          </a:xfrm>
          <a:prstGeom prst="rect">
            <a:avLst/>
          </a:prstGeom>
          <a:noFill/>
        </p:spPr>
        <p:txBody>
          <a:bodyPr vert="horz" rtlCol="0">
            <a:normAutofit lnSpcReduction="10000"/>
          </a:bodyPr>
          <a:lstStyle/>
          <a:p>
            <a:pPr indent="-457200">
              <a:lnSpc>
                <a:spcPct val="150000"/>
              </a:lnSpc>
              <a:buAutoNum type="arabicPeriod"/>
            </a:pPr>
            <a:r>
              <a:rPr lang="es-CL" sz="2400" dirty="0" smtClean="0">
                <a:solidFill>
                  <a:schemeClr val="bg1"/>
                </a:solidFill>
              </a:rPr>
              <a:t>Agua </a:t>
            </a:r>
            <a:endParaRPr lang="es-ES" sz="2400" dirty="0" smtClean="0">
              <a:solidFill>
                <a:schemeClr val="bg1"/>
              </a:solidFill>
            </a:endParaRPr>
          </a:p>
          <a:p>
            <a:pPr indent="-457200">
              <a:lnSpc>
                <a:spcPct val="150000"/>
              </a:lnSpc>
              <a:buAutoNum type="arabicPeriod"/>
            </a:pPr>
            <a:r>
              <a:rPr lang="es-CL" sz="2400" dirty="0" smtClean="0">
                <a:solidFill>
                  <a:schemeClr val="bg1"/>
                </a:solidFill>
              </a:rPr>
              <a:t>Capital humano calificado </a:t>
            </a:r>
            <a:endParaRPr lang="es-ES" sz="2400" dirty="0" smtClean="0">
              <a:solidFill>
                <a:schemeClr val="bg1"/>
              </a:solidFill>
            </a:endParaRPr>
          </a:p>
          <a:p>
            <a:pPr indent="-457200">
              <a:lnSpc>
                <a:spcPct val="150000"/>
              </a:lnSpc>
              <a:buAutoNum type="arabicPeriod"/>
            </a:pPr>
            <a:r>
              <a:rPr lang="es-CL" sz="2400" dirty="0" smtClean="0">
                <a:solidFill>
                  <a:schemeClr val="bg1"/>
                </a:solidFill>
              </a:rPr>
              <a:t>Energía</a:t>
            </a:r>
            <a:endParaRPr lang="es-ES" sz="2400" dirty="0" smtClean="0">
              <a:solidFill>
                <a:schemeClr val="bg1"/>
              </a:solidFill>
            </a:endParaRPr>
          </a:p>
          <a:p>
            <a:pPr indent="-457200">
              <a:lnSpc>
                <a:spcPct val="150000"/>
              </a:lnSpc>
              <a:buAutoNum type="arabicPeriod"/>
            </a:pPr>
            <a:r>
              <a:rPr lang="es-CL" sz="2400" dirty="0" smtClean="0">
                <a:solidFill>
                  <a:schemeClr val="bg1"/>
                </a:solidFill>
              </a:rPr>
              <a:t>Licencia social</a:t>
            </a:r>
            <a:endParaRPr lang="es-ES" sz="2400" dirty="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928794" y="808806"/>
            <a:ext cx="6858048" cy="1143008"/>
          </a:xfrm>
        </p:spPr>
        <p:txBody>
          <a:bodyPr>
            <a:normAutofit/>
          </a:bodyPr>
          <a:lstStyle/>
          <a:p>
            <a:pPr algn="l"/>
            <a:r>
              <a:rPr lang="es-ES" sz="2800" b="1" dirty="0" smtClean="0">
                <a:solidFill>
                  <a:schemeClr val="bg1"/>
                </a:solidFill>
              </a:rPr>
              <a:t>Variables de mercado</a:t>
            </a:r>
          </a:p>
        </p:txBody>
      </p:sp>
      <p:graphicFrame>
        <p:nvGraphicFramePr>
          <p:cNvPr id="7" name="2 Gráfico"/>
          <p:cNvGraphicFramePr/>
          <p:nvPr/>
        </p:nvGraphicFramePr>
        <p:xfrm>
          <a:off x="5786446" y="2057400"/>
          <a:ext cx="321471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optionText"/>
          <p:cNvSpPr txBox="1"/>
          <p:nvPr/>
        </p:nvSpPr>
        <p:spPr>
          <a:xfrm>
            <a:off x="1857356" y="2310205"/>
            <a:ext cx="4357718" cy="2690431"/>
          </a:xfrm>
          <a:prstGeom prst="rect">
            <a:avLst/>
          </a:prstGeom>
          <a:noFill/>
        </p:spPr>
        <p:txBody>
          <a:bodyPr vert="horz" rtlCol="0">
            <a:normAutofit fontScale="92500" lnSpcReduction="10000"/>
          </a:bodyPr>
          <a:lstStyle/>
          <a:p>
            <a:pPr marL="360363" lvl="0" indent="-360363">
              <a:lnSpc>
                <a:spcPct val="120000"/>
              </a:lnSpc>
              <a:spcAft>
                <a:spcPts val="600"/>
              </a:spcAft>
              <a:buAutoNum type="arabicPeriod"/>
            </a:pPr>
            <a:r>
              <a:rPr lang="es-CL" sz="2400" dirty="0" smtClean="0">
                <a:solidFill>
                  <a:schemeClr val="bg1"/>
                </a:solidFill>
              </a:rPr>
              <a:t>Precio de los metales</a:t>
            </a:r>
            <a:endParaRPr lang="es-ES" sz="2400" dirty="0" smtClean="0">
              <a:solidFill>
                <a:schemeClr val="bg1"/>
              </a:solidFill>
            </a:endParaRPr>
          </a:p>
          <a:p>
            <a:pPr marL="360363" lvl="0" indent="-360363">
              <a:lnSpc>
                <a:spcPct val="120000"/>
              </a:lnSpc>
              <a:spcAft>
                <a:spcPts val="600"/>
              </a:spcAft>
              <a:buAutoNum type="arabicPeriod"/>
            </a:pPr>
            <a:r>
              <a:rPr lang="es-CL" sz="2400" dirty="0" smtClean="0">
                <a:solidFill>
                  <a:schemeClr val="bg1"/>
                </a:solidFill>
              </a:rPr>
              <a:t>Fluctuación de costos en respuesta al ciclo de precios</a:t>
            </a:r>
            <a:endParaRPr lang="es-ES" sz="2400" dirty="0" smtClean="0">
              <a:solidFill>
                <a:schemeClr val="bg1"/>
              </a:solidFill>
            </a:endParaRPr>
          </a:p>
          <a:p>
            <a:pPr marL="360363" lvl="0" indent="-360363">
              <a:lnSpc>
                <a:spcPct val="120000"/>
              </a:lnSpc>
              <a:spcAft>
                <a:spcPts val="600"/>
              </a:spcAft>
              <a:buAutoNum type="arabicPeriod"/>
            </a:pPr>
            <a:r>
              <a:rPr lang="es-CL" sz="2400" dirty="0" smtClean="0">
                <a:solidFill>
                  <a:schemeClr val="bg1"/>
                </a:solidFill>
              </a:rPr>
              <a:t>Disponibilidad de financiamiento para la inversión</a:t>
            </a:r>
            <a:endParaRPr lang="es-ES" sz="2400" dirty="0" smtClean="0">
              <a:solidFill>
                <a:schemeClr val="bg1"/>
              </a:solidFill>
            </a:endParaRPr>
          </a:p>
          <a:p>
            <a:pPr marL="360363" indent="-360363">
              <a:lnSpc>
                <a:spcPct val="120000"/>
              </a:lnSpc>
              <a:spcAft>
                <a:spcPts val="600"/>
              </a:spcAft>
              <a:buAutoNum type="arabicPeriod"/>
            </a:pPr>
            <a:r>
              <a:rPr lang="es-CL" sz="2400" dirty="0" smtClean="0">
                <a:solidFill>
                  <a:schemeClr val="bg1"/>
                </a:solidFill>
              </a:rPr>
              <a:t>Negociaciones colectivas</a:t>
            </a:r>
            <a:endParaRPr lang="es-ES" sz="2400" dirty="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928794" y="808806"/>
            <a:ext cx="6858048" cy="1143008"/>
          </a:xfrm>
        </p:spPr>
        <p:txBody>
          <a:bodyPr>
            <a:normAutofit/>
          </a:bodyPr>
          <a:lstStyle/>
          <a:p>
            <a:pPr algn="l"/>
            <a:r>
              <a:rPr lang="es-ES" sz="2800" b="1" dirty="0" smtClean="0">
                <a:solidFill>
                  <a:schemeClr val="bg1"/>
                </a:solidFill>
              </a:rPr>
              <a:t>Acciones del Estado</a:t>
            </a:r>
          </a:p>
        </p:txBody>
      </p:sp>
      <p:graphicFrame>
        <p:nvGraphicFramePr>
          <p:cNvPr id="5" name="2 Gráfico"/>
          <p:cNvGraphicFramePr/>
          <p:nvPr/>
        </p:nvGraphicFramePr>
        <p:xfrm>
          <a:off x="5429256" y="2057400"/>
          <a:ext cx="321471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optionText"/>
          <p:cNvSpPr txBox="1"/>
          <p:nvPr/>
        </p:nvSpPr>
        <p:spPr>
          <a:xfrm>
            <a:off x="1857356" y="2310205"/>
            <a:ext cx="4357718" cy="2690431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pPr indent="-457200">
              <a:lnSpc>
                <a:spcPct val="150000"/>
              </a:lnSpc>
              <a:buAutoNum type="arabicPeriod"/>
            </a:pPr>
            <a:r>
              <a:rPr lang="es-CL" sz="2400" dirty="0" smtClean="0">
                <a:solidFill>
                  <a:schemeClr val="bg1"/>
                </a:solidFill>
              </a:rPr>
              <a:t>Permisos </a:t>
            </a:r>
            <a:endParaRPr lang="es-ES" sz="2400" dirty="0" smtClean="0">
              <a:solidFill>
                <a:schemeClr val="bg1"/>
              </a:solidFill>
            </a:endParaRPr>
          </a:p>
          <a:p>
            <a:pPr indent="-457200">
              <a:lnSpc>
                <a:spcPct val="150000"/>
              </a:lnSpc>
              <a:buAutoNum type="arabicPeriod"/>
            </a:pPr>
            <a:r>
              <a:rPr lang="es-CL" sz="2400" dirty="0" smtClean="0">
                <a:solidFill>
                  <a:schemeClr val="bg1"/>
                </a:solidFill>
              </a:rPr>
              <a:t>Regulaciones </a:t>
            </a:r>
            <a:endParaRPr lang="es-ES" sz="2400" dirty="0" smtClean="0">
              <a:solidFill>
                <a:schemeClr val="bg1"/>
              </a:solidFill>
            </a:endParaRPr>
          </a:p>
          <a:p>
            <a:pPr indent="-457200">
              <a:lnSpc>
                <a:spcPct val="150000"/>
              </a:lnSpc>
              <a:buAutoNum type="arabicPeriod"/>
            </a:pPr>
            <a:r>
              <a:rPr lang="es-CL" sz="2400" dirty="0" smtClean="0">
                <a:solidFill>
                  <a:schemeClr val="bg1"/>
                </a:solidFill>
              </a:rPr>
              <a:t>Fiscalización</a:t>
            </a:r>
            <a:endParaRPr lang="es-ES" sz="2400" dirty="0" smtClean="0">
              <a:solidFill>
                <a:schemeClr val="bg1"/>
              </a:solidFill>
            </a:endParaRPr>
          </a:p>
          <a:p>
            <a:pPr indent="-457200">
              <a:lnSpc>
                <a:spcPct val="150000"/>
              </a:lnSpc>
              <a:buAutoNum type="arabicPeriod"/>
            </a:pPr>
            <a:r>
              <a:rPr lang="es-CL" sz="2400" dirty="0" smtClean="0">
                <a:solidFill>
                  <a:schemeClr val="bg1"/>
                </a:solidFill>
              </a:rPr>
              <a:t>Impuestos </a:t>
            </a:r>
            <a:endParaRPr lang="es-ES" sz="2400" dirty="0" smtClean="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928794" y="808806"/>
            <a:ext cx="6858048" cy="1143008"/>
          </a:xfrm>
        </p:spPr>
        <p:txBody>
          <a:bodyPr>
            <a:normAutofit/>
          </a:bodyPr>
          <a:lstStyle/>
          <a:p>
            <a:pPr algn="l"/>
            <a:r>
              <a:rPr lang="es-ES" sz="2800" b="1" dirty="0" smtClean="0">
                <a:solidFill>
                  <a:schemeClr val="bg1"/>
                </a:solidFill>
              </a:rPr>
              <a:t>Acciones de la industria</a:t>
            </a:r>
          </a:p>
        </p:txBody>
      </p:sp>
      <p:graphicFrame>
        <p:nvGraphicFramePr>
          <p:cNvPr id="5" name="2 Gráfico"/>
          <p:cNvGraphicFramePr/>
          <p:nvPr/>
        </p:nvGraphicFramePr>
        <p:xfrm>
          <a:off x="5572132" y="2057400"/>
          <a:ext cx="321471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optionText"/>
          <p:cNvSpPr txBox="1"/>
          <p:nvPr/>
        </p:nvSpPr>
        <p:spPr>
          <a:xfrm>
            <a:off x="1857356" y="2310205"/>
            <a:ext cx="4143404" cy="2237589"/>
          </a:xfrm>
          <a:prstGeom prst="rect">
            <a:avLst/>
          </a:prstGeom>
          <a:noFill/>
        </p:spPr>
        <p:txBody>
          <a:bodyPr vert="horz" rtlCol="0">
            <a:normAutofit fontScale="92500" lnSpcReduction="10000"/>
          </a:bodyPr>
          <a:lstStyle/>
          <a:p>
            <a:pPr marL="360363" indent="-360363">
              <a:lnSpc>
                <a:spcPct val="120000"/>
              </a:lnSpc>
              <a:spcAft>
                <a:spcPts val="600"/>
              </a:spcAft>
              <a:buAutoNum type="arabicPeriod"/>
            </a:pPr>
            <a:r>
              <a:rPr lang="es-CL" sz="2400" dirty="0" smtClean="0">
                <a:solidFill>
                  <a:schemeClr val="bg1"/>
                </a:solidFill>
              </a:rPr>
              <a:t>Mayor Productividad</a:t>
            </a:r>
            <a:endParaRPr lang="es-ES" sz="2400" dirty="0" smtClean="0">
              <a:solidFill>
                <a:schemeClr val="bg1"/>
              </a:solidFill>
            </a:endParaRPr>
          </a:p>
          <a:p>
            <a:pPr marL="360363" indent="-360363">
              <a:lnSpc>
                <a:spcPct val="120000"/>
              </a:lnSpc>
              <a:spcAft>
                <a:spcPts val="600"/>
              </a:spcAft>
              <a:buAutoNum type="arabicPeriod"/>
            </a:pPr>
            <a:r>
              <a:rPr lang="es-CL" sz="2400" dirty="0" smtClean="0">
                <a:solidFill>
                  <a:schemeClr val="bg1"/>
                </a:solidFill>
              </a:rPr>
              <a:t>Desarrollo de proveedores</a:t>
            </a:r>
            <a:endParaRPr lang="es-ES" sz="2400" dirty="0" smtClean="0">
              <a:solidFill>
                <a:schemeClr val="bg1"/>
              </a:solidFill>
            </a:endParaRPr>
          </a:p>
          <a:p>
            <a:pPr marL="360363" indent="-360363">
              <a:lnSpc>
                <a:spcPct val="120000"/>
              </a:lnSpc>
              <a:spcAft>
                <a:spcPts val="600"/>
              </a:spcAft>
              <a:buAutoNum type="arabicPeriod"/>
            </a:pPr>
            <a:r>
              <a:rPr lang="es-CL" sz="2400" dirty="0" smtClean="0">
                <a:solidFill>
                  <a:schemeClr val="bg1"/>
                </a:solidFill>
              </a:rPr>
              <a:t>Impulso a </a:t>
            </a:r>
            <a:r>
              <a:rPr lang="es-CL" sz="2400" dirty="0" err="1" smtClean="0">
                <a:solidFill>
                  <a:schemeClr val="bg1"/>
                </a:solidFill>
              </a:rPr>
              <a:t>I+D+i</a:t>
            </a:r>
            <a:endParaRPr lang="es-ES" sz="2400" dirty="0" smtClean="0">
              <a:solidFill>
                <a:schemeClr val="bg1"/>
              </a:solidFill>
            </a:endParaRPr>
          </a:p>
          <a:p>
            <a:pPr marL="360363" indent="-360363">
              <a:lnSpc>
                <a:spcPct val="120000"/>
              </a:lnSpc>
              <a:spcAft>
                <a:spcPts val="600"/>
              </a:spcAft>
              <a:buAutoNum type="arabicPeriod"/>
            </a:pPr>
            <a:r>
              <a:rPr lang="es-CL" sz="2400" dirty="0" smtClean="0">
                <a:solidFill>
                  <a:schemeClr val="bg1"/>
                </a:solidFill>
              </a:rPr>
              <a:t>Mejorar percepción pública de la minería</a:t>
            </a:r>
            <a:endParaRPr lang="es-ES" sz="2400" dirty="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928794" y="808806"/>
            <a:ext cx="6858048" cy="1143008"/>
          </a:xfrm>
        </p:spPr>
        <p:txBody>
          <a:bodyPr>
            <a:normAutofit/>
          </a:bodyPr>
          <a:lstStyle/>
          <a:p>
            <a:pPr algn="l"/>
            <a:r>
              <a:rPr lang="es-ES" sz="2800" b="1" dirty="0" smtClean="0">
                <a:solidFill>
                  <a:schemeClr val="bg1"/>
                </a:solidFill>
              </a:rPr>
              <a:t>Factores anteriores agrupados </a:t>
            </a:r>
          </a:p>
        </p:txBody>
      </p:sp>
      <p:graphicFrame>
        <p:nvGraphicFramePr>
          <p:cNvPr id="5" name="2 Gráfico"/>
          <p:cNvGraphicFramePr/>
          <p:nvPr/>
        </p:nvGraphicFramePr>
        <p:xfrm>
          <a:off x="5429256" y="2128838"/>
          <a:ext cx="335758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optionText"/>
          <p:cNvSpPr txBox="1"/>
          <p:nvPr/>
        </p:nvSpPr>
        <p:spPr>
          <a:xfrm>
            <a:off x="1857356" y="2310205"/>
            <a:ext cx="4143404" cy="2237589"/>
          </a:xfrm>
          <a:prstGeom prst="rect">
            <a:avLst/>
          </a:prstGeom>
          <a:noFill/>
        </p:spPr>
        <p:txBody>
          <a:bodyPr vert="horz" rtlCol="0">
            <a:normAutofit fontScale="92500" lnSpcReduction="10000"/>
          </a:bodyPr>
          <a:lstStyle/>
          <a:p>
            <a:pPr marL="265113" lvl="0" indent="-265113">
              <a:lnSpc>
                <a:spcPct val="150000"/>
              </a:lnSpc>
              <a:spcAft>
                <a:spcPts val="600"/>
              </a:spcAft>
              <a:buAutoNum type="arabicPeriod"/>
            </a:pPr>
            <a:r>
              <a:rPr lang="es-CL" sz="2400" dirty="0" smtClean="0">
                <a:solidFill>
                  <a:schemeClr val="bg1"/>
                </a:solidFill>
              </a:rPr>
              <a:t>Recursos</a:t>
            </a:r>
            <a:r>
              <a:rPr lang="es-CL" sz="2400" dirty="0" smtClean="0">
                <a:solidFill>
                  <a:srgbClr val="FFFF00"/>
                </a:solidFill>
              </a:rPr>
              <a:t> </a:t>
            </a:r>
            <a:r>
              <a:rPr lang="es-CL" sz="2400" dirty="0" smtClean="0">
                <a:solidFill>
                  <a:schemeClr val="bg1"/>
                </a:solidFill>
              </a:rPr>
              <a:t>productivos</a:t>
            </a:r>
            <a:endParaRPr lang="es-ES" sz="2400" dirty="0" smtClean="0">
              <a:solidFill>
                <a:schemeClr val="bg1"/>
              </a:solidFill>
            </a:endParaRPr>
          </a:p>
          <a:p>
            <a:pPr marL="265113" lvl="0" indent="-265113">
              <a:lnSpc>
                <a:spcPct val="150000"/>
              </a:lnSpc>
              <a:spcAft>
                <a:spcPts val="600"/>
              </a:spcAft>
              <a:buAutoNum type="arabicPeriod"/>
            </a:pPr>
            <a:r>
              <a:rPr lang="es-CL" sz="2400" dirty="0" smtClean="0">
                <a:solidFill>
                  <a:schemeClr val="bg1"/>
                </a:solidFill>
              </a:rPr>
              <a:t>Variables</a:t>
            </a:r>
            <a:r>
              <a:rPr lang="es-CL" sz="2400" dirty="0" smtClean="0">
                <a:solidFill>
                  <a:srgbClr val="FFFF00"/>
                </a:solidFill>
              </a:rPr>
              <a:t> </a:t>
            </a:r>
            <a:r>
              <a:rPr lang="es-CL" sz="2400" dirty="0" smtClean="0">
                <a:solidFill>
                  <a:schemeClr val="bg1"/>
                </a:solidFill>
              </a:rPr>
              <a:t>de mercado</a:t>
            </a:r>
            <a:endParaRPr lang="es-ES" sz="2400" dirty="0" smtClean="0">
              <a:solidFill>
                <a:schemeClr val="bg1"/>
              </a:solidFill>
            </a:endParaRPr>
          </a:p>
          <a:p>
            <a:pPr marL="265113" lvl="0" indent="-265113">
              <a:lnSpc>
                <a:spcPct val="150000"/>
              </a:lnSpc>
              <a:spcAft>
                <a:spcPts val="600"/>
              </a:spcAft>
              <a:buAutoNum type="arabicPeriod"/>
            </a:pPr>
            <a:r>
              <a:rPr lang="es-CL" sz="2400" dirty="0" smtClean="0">
                <a:solidFill>
                  <a:schemeClr val="bg1"/>
                </a:solidFill>
              </a:rPr>
              <a:t>Acciones</a:t>
            </a:r>
            <a:r>
              <a:rPr lang="es-CL" sz="2400" dirty="0" smtClean="0">
                <a:solidFill>
                  <a:srgbClr val="FFFF00"/>
                </a:solidFill>
              </a:rPr>
              <a:t> </a:t>
            </a:r>
            <a:r>
              <a:rPr lang="es-CL" sz="2400" dirty="0" smtClean="0">
                <a:solidFill>
                  <a:schemeClr val="bg1"/>
                </a:solidFill>
              </a:rPr>
              <a:t>del Estado</a:t>
            </a:r>
            <a:endParaRPr lang="es-ES" sz="2400" dirty="0" smtClean="0">
              <a:solidFill>
                <a:schemeClr val="bg1"/>
              </a:solidFill>
            </a:endParaRPr>
          </a:p>
          <a:p>
            <a:pPr marL="265113" indent="-265113">
              <a:lnSpc>
                <a:spcPct val="150000"/>
              </a:lnSpc>
              <a:spcAft>
                <a:spcPts val="600"/>
              </a:spcAft>
              <a:buAutoNum type="arabicPeriod"/>
            </a:pPr>
            <a:r>
              <a:rPr lang="es-CL" sz="2400" dirty="0" smtClean="0">
                <a:solidFill>
                  <a:schemeClr val="bg1"/>
                </a:solidFill>
              </a:rPr>
              <a:t>Acciones de la industria </a:t>
            </a:r>
            <a:endParaRPr lang="es-ES" sz="2400" dirty="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400"/>
  <p:tag name="ARS_PPT_DBNAME" val="e1f0809c-2a3d-46e8-95c2-17ac47e5438d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Choice"/>
  <p:tag name="ARS_PICTURE_LEFT_BAR" val="0"/>
  <p:tag name="ARS_PICTURE_TOP_BAR" val="0"/>
  <p:tag name="ARS_PICTURE_HEIGHT_BAR" val="0"/>
  <p:tag name="ARS_PICTURE_WIDTH_BAR" val="0"/>
  <p:tag name="ARS_PICTURE_LEFT_PIE" val="200"/>
  <p:tag name="ARS_PICTURE_TOP_PIE" val="100"/>
  <p:tag name="ARS_PICTURE_HEIGHT_PIE" val="400"/>
  <p:tag name="ARS_PICTURE_WIDTH_PIE" val="400"/>
  <p:tag name="ARS_CHARTPARA_TYPE" val="ctColumn"/>
  <p:tag name="ARS_CHARTPARA_DATAFORMAT" val="ltPercent"/>
  <p:tag name="ARS_CHARTPARA_SHOWTIME" val="csHandle"/>
  <p:tag name="ARS_CHARTPARA_NUMBERDEC" val="0"/>
  <p:tag name="ARS_CHARTPARA_DATAPERCENTBASE" val="crResponse"/>
  <p:tag name="ARS_CHARTPARA_SHOW3D" val="1"/>
  <p:tag name="ARS_CHOICE_OPTIONLIMIT" val="1"/>
  <p:tag name="ARS_RESPONSEPARA_NAMEMODE" val="1"/>
  <p:tag name="ARS_RESPONSEPARA_CANVOTE" val="cvAll"/>
  <p:tag name="ARS_KEYPADPARA_MODIFYMODE" val="0"/>
  <p:tag name="ARS_KEYPADPARA_CHECKUID" val="0"/>
  <p:tag name="ARS_CHOICE_SCOREMODE" val="0"/>
  <p:tag name="ARS_CHOICE_SCORERIGHT" val="0"/>
  <p:tag name="ARS_CHOICE_SCOREWRONG" val="0"/>
  <p:tag name="ARS_CHOICE_SCOREOPTIONZERO" val="0"/>
  <p:tag name="ARS_SLIDE_OPTIONTEXT_SHAPEID" val="13"/>
  <p:tag name="ARS_CHARTSHOWITEMTEXT" val="0"/>
  <p:tag name="ARS_CHARTPARA_PERCENTDEC" val="1"/>
  <p:tag name="ARS_CHARTPOINTWIDTH" val="0,4"/>
  <p:tag name="ARS_SLIDE_OPTIONTEXT" val="Precio de los metales&#10;Fluctuación de costos en respuesta al ciclo de precios&#10;Disponibilidad de financiamiento para la inversión&#10;Negociaciones colectivas"/>
  <p:tag name="ARS_CHOICE_OPTIONCOUNT" val="4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8"/>
  <p:tag name="ARS_CHARTPARA_ITEMLABELFONTBOLD" val="False"/>
  <p:tag name="ARS_CHARTPARA_ITEMLABELFONTITALIC" val="False"/>
  <p:tag name="ARS_CHARTPARA_ITEMLABELFONTCOLOR" val="-1"/>
  <p:tag name="ARS_CHARTPARA_DATALABELFONTNAME" val="Arial"/>
  <p:tag name="ARS_CHARTPARA_DATALABELFONTSIZE" val="8"/>
  <p:tag name="ARS_CHARTPARA_DATALABELFONTBOLD" val="True"/>
  <p:tag name="ARS_CHARTPARA_DATALABELFONTITALIC" val="False"/>
  <p:tag name="ARS_CHARTPARA_DATALABELFONTCOLOR" val="-1"/>
  <p:tag name="ARS_KEYPADPARA_OPTIONMODE" val="0"/>
  <p:tag name="ARS_ISEXISTCHART" val="True"/>
  <p:tag name="ARS_PICTURE_HEIGHT_COLUMN" val="191,2513"/>
  <p:tag name="ARS_PICTURE_LEFT_COLUMN" val="466,8758"/>
  <p:tag name="ARS_PICTURE_TOP_COLUMN" val="174,3743"/>
  <p:tag name="ARS_PICTURE_WIDTH_COLUMN" val="231,8752"/>
  <p:tag name="ARS_RESPONSED" val="1"/>
  <p:tag name="ARS_PICTRUE_SHOWBYHAND" val="1"/>
  <p:tag name="ARS_SLIDE_DUENO" val="400"/>
  <p:tag name="ARS_SLIDE_PARTICIPANTNUM" val="400"/>
  <p:tag name="ARS_SLIDE_SUBMITNUM" val="12"/>
  <p:tag name="ARS_SLIDE_CORRECTNUM" val="0"/>
  <p:tag name="ARS_SLIDE_VOTEMEAN" val="2,5"/>
  <p:tag name="ARS_SLIDE_ISRESPONSED" val="1"/>
  <p:tag name="ARS_CHARTPARA_PICTURENAME" val="dafad46c-4f15-4fd9-926a-29a695901c96.jp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TEXT" val="Por favor haga su selección ..."/>
  <p:tag name="ARS_SLIDETITLE_AUTOSE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Choice"/>
  <p:tag name="ARS_PICTURE_LEFT_BAR" val="0"/>
  <p:tag name="ARS_PICTURE_TOP_BAR" val="0"/>
  <p:tag name="ARS_PICTURE_HEIGHT_BAR" val="0"/>
  <p:tag name="ARS_PICTURE_WIDTH_BAR" val="0"/>
  <p:tag name="ARS_PICTURE_LEFT_PIE" val="200"/>
  <p:tag name="ARS_PICTURE_TOP_PIE" val="100"/>
  <p:tag name="ARS_PICTURE_HEIGHT_PIE" val="400"/>
  <p:tag name="ARS_PICTURE_WIDTH_PIE" val="400"/>
  <p:tag name="ARS_CHARTPARA_TYPE" val="ctColumn"/>
  <p:tag name="ARS_CHARTPARA_DATAFORMAT" val="ltPercent"/>
  <p:tag name="ARS_CHARTPARA_SHOWTIME" val="csHandle"/>
  <p:tag name="ARS_CHARTPARA_NUMBERDEC" val="0"/>
  <p:tag name="ARS_CHARTPARA_DATAPERCENTBASE" val="crResponse"/>
  <p:tag name="ARS_CHARTPARA_SHOW3D" val="1"/>
  <p:tag name="ARS_CHOICE_OPTIONLIMIT" val="1"/>
  <p:tag name="ARS_RESPONSEPARA_NAMEMODE" val="1"/>
  <p:tag name="ARS_RESPONSEPARA_CANVOTE" val="cvAll"/>
  <p:tag name="ARS_KEYPADPARA_MODIFYMODE" val="0"/>
  <p:tag name="ARS_KEYPADPARA_CHECKUID" val="0"/>
  <p:tag name="ARS_CHOICE_SCOREMODE" val="0"/>
  <p:tag name="ARS_CHOICE_SCORERIGHT" val="0"/>
  <p:tag name="ARS_CHOICE_SCOREWRONG" val="0"/>
  <p:tag name="ARS_CHOICE_SCOREOPTIONZERO" val="0"/>
  <p:tag name="ARS_SLIDE_OPTIONTEXT_SHAPEID" val="13"/>
  <p:tag name="ARS_CHARTSHOWITEMTEXT" val="0"/>
  <p:tag name="ARS_CHARTPARA_PERCENTDEC" val="1"/>
  <p:tag name="ARS_CHARTPOINTWIDTH" val="0,4"/>
  <p:tag name="ARS_SLIDE_OPTIONTEXT" val="Precio de los metales&#10;Fluctuación de costos en respuesta al ciclo de precios&#10;Disponibilidad de financiamiento para la inversión&#10;Negociaciones colectivas"/>
  <p:tag name="ARS_CHOICE_OPTIONCOUNT" val="4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8"/>
  <p:tag name="ARS_CHARTPARA_ITEMLABELFONTBOLD" val="False"/>
  <p:tag name="ARS_CHARTPARA_ITEMLABELFONTITALIC" val="False"/>
  <p:tag name="ARS_CHARTPARA_ITEMLABELFONTCOLOR" val="-1"/>
  <p:tag name="ARS_CHARTPARA_DATALABELFONTNAME" val="Arial"/>
  <p:tag name="ARS_CHARTPARA_DATALABELFONTSIZE" val="8"/>
  <p:tag name="ARS_CHARTPARA_DATALABELFONTBOLD" val="True"/>
  <p:tag name="ARS_CHARTPARA_DATALABELFONTITALIC" val="False"/>
  <p:tag name="ARS_CHARTPARA_DATALABELFONTCOLOR" val="-1"/>
  <p:tag name="ARS_KEYPADPARA_OPTIONMODE" val="0"/>
  <p:tag name="ARS_ISEXISTCHART" val="True"/>
  <p:tag name="ARS_PICTURE_HEIGHT_COLUMN" val="191,2513"/>
  <p:tag name="ARS_PICTURE_LEFT_COLUMN" val="466,8758"/>
  <p:tag name="ARS_PICTURE_TOP_COLUMN" val="174,3743"/>
  <p:tag name="ARS_PICTURE_WIDTH_COLUMN" val="231,8752"/>
  <p:tag name="ARS_RESPONSED" val="1"/>
  <p:tag name="ARS_PICTRUE_SHOWBYHAND" val="1"/>
  <p:tag name="ARS_SLIDE_DUENO" val="400"/>
  <p:tag name="ARS_SLIDE_PARTICIPANTNUM" val="400"/>
  <p:tag name="ARS_SLIDE_SUBMITNUM" val="14"/>
  <p:tag name="ARS_SLIDE_CORRECTNUM" val="0"/>
  <p:tag name="ARS_SLIDE_VOTEMEAN" val="3"/>
  <p:tag name="ARS_CHARTPARA_PICTURENAME" val="cb5928ce-a709-4b2b-adde-8532c19fc0c8.jpg"/>
  <p:tag name="ARS_SLIDE_ISRESPONSED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TEXT" val="Por favor haga su selección ..."/>
  <p:tag name="ARS_SLIDETITLE_AUTOSE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ISEXISTCHART" val="False"/>
  <p:tag name="ARS_RESPONSED" val="0"/>
  <p:tag name="ARS_SLIDE_ISRESPONSED" val="0"/>
  <p:tag name="ARS_PICTRUE_SHOWBYHAND" val="0"/>
  <p:tag name="ARS_SLIDE_DUENO" val="400"/>
  <p:tag name="ARS_SLIDE_PARTICIPANTNUM" val="4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ISEXISTCHART" val="False"/>
  <p:tag name="ARS_RESPONSED" val="0"/>
  <p:tag name="ARS_SLIDE_ISRESPONSED" val="0"/>
  <p:tag name="ARS_PICTRUE_SHOWBYHAND" val="0"/>
  <p:tag name="ARS_SLIDE_DUENO" val="400"/>
  <p:tag name="ARS_SLIDE_PARTICIPANTNUM" val="400"/>
  <p:tag name="ARS_SLIDE_SUBMITNUM" val="0"/>
  <p:tag name="ARS_SLIDE_CORRECTNUM" val="0"/>
  <p:tag name="ARS_SLIDE_VOTEMEAN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Choice"/>
  <p:tag name="ARS_PICTURE_LEFT_BAR" val="0"/>
  <p:tag name="ARS_PICTURE_TOP_BAR" val="0"/>
  <p:tag name="ARS_PICTURE_HEIGHT_BAR" val="0"/>
  <p:tag name="ARS_PICTURE_WIDTH_BAR" val="0"/>
  <p:tag name="ARS_PICTURE_LEFT_PIE" val="200"/>
  <p:tag name="ARS_PICTURE_TOP_PIE" val="100"/>
  <p:tag name="ARS_PICTURE_HEIGHT_PIE" val="400"/>
  <p:tag name="ARS_PICTURE_WIDTH_PIE" val="400"/>
  <p:tag name="ARS_CHARTPARA_TYPE" val="ctColumn"/>
  <p:tag name="ARS_CHARTPARA_DATAFORMAT" val="ltPercent"/>
  <p:tag name="ARS_CHARTPARA_SHOWTIME" val="csHandle"/>
  <p:tag name="ARS_CHARTPARA_NUMBERDEC" val="0"/>
  <p:tag name="ARS_CHARTPARA_DATAPERCENTBASE" val="crResponse"/>
  <p:tag name="ARS_CHARTPARA_SHOW3D" val="1"/>
  <p:tag name="ARS_CHOICE_OPTIONLIMIT" val="1"/>
  <p:tag name="ARS_RESPONSEPARA_NAMEMODE" val="1"/>
  <p:tag name="ARS_RESPONSEPARA_CANVOTE" val="cvAll"/>
  <p:tag name="ARS_KEYPADPARA_MODIFYMODE" val="0"/>
  <p:tag name="ARS_KEYPADPARA_CHECKUID" val="0"/>
  <p:tag name="ARS_CHOICE_SCOREMODE" val="0"/>
  <p:tag name="ARS_CHOICE_SCORERIGHT" val="0"/>
  <p:tag name="ARS_CHOICE_SCOREWRONG" val="0"/>
  <p:tag name="ARS_CHOICE_SCOREOPTIONZERO" val="0"/>
  <p:tag name="ARS_SLIDE_OPTIONTEXT_SHAPEID" val="13"/>
  <p:tag name="ARS_CHARTSHOWITEMTEXT" val="0"/>
  <p:tag name="ARS_CHARTPARA_PERCENTDEC" val="1"/>
  <p:tag name="ARS_CHARTPOINTWIDTH" val="0,4"/>
  <p:tag name="ARS_SLIDE_OPTIONTEXT" val="Precio de los metales&#10;Fluctuación de costos en respuesta al ciclo de precios&#10;Disponibilidad de financiamiento para la inversión&#10;Negociaciones colectivas"/>
  <p:tag name="ARS_CHOICE_OPTIONCOUNT" val="4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8"/>
  <p:tag name="ARS_CHARTPARA_ITEMLABELFONTBOLD" val="False"/>
  <p:tag name="ARS_CHARTPARA_ITEMLABELFONTITALIC" val="False"/>
  <p:tag name="ARS_CHARTPARA_ITEMLABELFONTCOLOR" val="-1"/>
  <p:tag name="ARS_CHARTPARA_DATALABELFONTNAME" val="Arial"/>
  <p:tag name="ARS_CHARTPARA_DATALABELFONTSIZE" val="8"/>
  <p:tag name="ARS_CHARTPARA_DATALABELFONTBOLD" val="True"/>
  <p:tag name="ARS_CHARTPARA_DATALABELFONTITALIC" val="False"/>
  <p:tag name="ARS_CHARTPARA_DATALABELFONTCOLOR" val="-1"/>
  <p:tag name="ARS_KEYPADPARA_OPTIONMODE" val="0"/>
  <p:tag name="ARS_ISEXISTCHART" val="True"/>
  <p:tag name="ARS_PICTURE_HEIGHT_COLUMN" val="191,2513"/>
  <p:tag name="ARS_PICTURE_LEFT_COLUMN" val="466,8758"/>
  <p:tag name="ARS_PICTURE_TOP_COLUMN" val="174,3743"/>
  <p:tag name="ARS_PICTURE_WIDTH_COLUMN" val="231,8752"/>
  <p:tag name="ARS_PICTRUE_SHOWBYHAND" val="1"/>
  <p:tag name="ARS_RESPONSED" val="1"/>
  <p:tag name="ARS_SLIDE_DUENO" val="400"/>
  <p:tag name="ARS_SLIDE_PARTICIPANTNUM" val="400"/>
  <p:tag name="ARS_SLIDE_SUBMITNUM" val="16"/>
  <p:tag name="ARS_SLIDE_CORRECTNUM" val="0"/>
  <p:tag name="ARS_SLIDE_VOTEMEAN" val="2,81"/>
  <p:tag name="ARS_SLIDE_ISRESPONSED" val="1"/>
  <p:tag name="ARS_CHARTPARA_PICTURENAME" val="b9102fa8-85da-4073-b1f7-e9ce63f21b59.jp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TEXT" val="Por favor haga su selección ..."/>
  <p:tag name="ARS_SLIDETITLE_AUTOSE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Choice"/>
  <p:tag name="ARS_PICTURE_LEFT_BAR" val="0"/>
  <p:tag name="ARS_PICTURE_TOP_BAR" val="0"/>
  <p:tag name="ARS_PICTURE_HEIGHT_BAR" val="0"/>
  <p:tag name="ARS_PICTURE_WIDTH_BAR" val="0"/>
  <p:tag name="ARS_PICTURE_LEFT_PIE" val="200"/>
  <p:tag name="ARS_PICTURE_TOP_PIE" val="100"/>
  <p:tag name="ARS_PICTURE_HEIGHT_PIE" val="400"/>
  <p:tag name="ARS_PICTURE_WIDTH_PIE" val="400"/>
  <p:tag name="ARS_CHARTPARA_TYPE" val="ctColumn"/>
  <p:tag name="ARS_CHARTPARA_DATAFORMAT" val="ltPercent"/>
  <p:tag name="ARS_CHARTPARA_SHOWTIME" val="csHandle"/>
  <p:tag name="ARS_CHARTPARA_NUMBERDEC" val="0"/>
  <p:tag name="ARS_CHARTPARA_DATAPERCENTBASE" val="crResponse"/>
  <p:tag name="ARS_CHARTPARA_SHOW3D" val="1"/>
  <p:tag name="ARS_CHOICE_OPTIONLIMIT" val="1"/>
  <p:tag name="ARS_RESPONSEPARA_NAMEMODE" val="1"/>
  <p:tag name="ARS_RESPONSEPARA_CANVOTE" val="cvAll"/>
  <p:tag name="ARS_KEYPADPARA_MODIFYMODE" val="0"/>
  <p:tag name="ARS_KEYPADPARA_CHECKUID" val="0"/>
  <p:tag name="ARS_CHOICE_SCOREMODE" val="0"/>
  <p:tag name="ARS_CHOICE_SCORERIGHT" val="0"/>
  <p:tag name="ARS_CHOICE_SCOREWRONG" val="0"/>
  <p:tag name="ARS_CHOICE_SCOREOPTIONZERO" val="0"/>
  <p:tag name="ARS_SLIDE_OPTIONTEXT_SHAPEID" val="13"/>
  <p:tag name="ARS_CHARTSHOWITEMTEXT" val="0"/>
  <p:tag name="ARS_CHARTPARA_PERCENTDEC" val="1"/>
  <p:tag name="ARS_CHARTPOINTWIDTH" val="0,4"/>
  <p:tag name="ARS_SLIDE_OPTIONTEXT" val="Precio de los metales&#10;Fluctuación de costos en respuesta al ciclo de precios&#10;Disponibilidad de financiamiento para la inversión&#10;Negociaciones colectivas"/>
  <p:tag name="ARS_CHOICE_OPTIONCOUNT" val="4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8"/>
  <p:tag name="ARS_CHARTPARA_ITEMLABELFONTBOLD" val="False"/>
  <p:tag name="ARS_CHARTPARA_ITEMLABELFONTITALIC" val="False"/>
  <p:tag name="ARS_CHARTPARA_ITEMLABELFONTCOLOR" val="-1"/>
  <p:tag name="ARS_CHARTPARA_DATALABELFONTNAME" val="Arial"/>
  <p:tag name="ARS_CHARTPARA_DATALABELFONTSIZE" val="8"/>
  <p:tag name="ARS_CHARTPARA_DATALABELFONTBOLD" val="True"/>
  <p:tag name="ARS_CHARTPARA_DATALABELFONTITALIC" val="False"/>
  <p:tag name="ARS_CHARTPARA_DATALABELFONTCOLOR" val="-1"/>
  <p:tag name="ARS_KEYPADPARA_OPTIONMODE" val="0"/>
  <p:tag name="ARS_ISEXISTCHART" val="True"/>
  <p:tag name="ARS_PICTURE_HEIGHT_COLUMN" val="191,2513"/>
  <p:tag name="ARS_PICTURE_LEFT_COLUMN" val="466,8758"/>
  <p:tag name="ARS_PICTURE_TOP_COLUMN" val="174,3743"/>
  <p:tag name="ARS_PICTURE_WIDTH_COLUMN" val="231,8752"/>
  <p:tag name="ARS_PICTRUE_SHOWBYHAND" val="1"/>
  <p:tag name="ARS_RESPONSED" val="1"/>
  <p:tag name="ARS_SLIDE_DUENO" val="400"/>
  <p:tag name="ARS_SLIDE_PARTICIPANTNUM" val="400"/>
  <p:tag name="ARS_SLIDE_SUBMITNUM" val="9"/>
  <p:tag name="ARS_SLIDE_CORRECTNUM" val="0"/>
  <p:tag name="ARS_SLIDE_VOTEMEAN" val="1,67"/>
  <p:tag name="ARS_SLIDE_ISRESPONSED" val="1"/>
  <p:tag name="ARS_CHARTPARA_PICTURENAME" val="08e0ad2f-8efa-4233-80b3-c7e2ae7a539c.jp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TEXT" val="Por favor haga su selección ..."/>
  <p:tag name="ARS_SLIDETITLE_AUTOSE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Choice"/>
  <p:tag name="ARS_PICTURE_LEFT_BAR" val="0"/>
  <p:tag name="ARS_PICTURE_TOP_BAR" val="0"/>
  <p:tag name="ARS_PICTURE_HEIGHT_BAR" val="0"/>
  <p:tag name="ARS_PICTURE_WIDTH_BAR" val="0"/>
  <p:tag name="ARS_PICTURE_LEFT_PIE" val="200"/>
  <p:tag name="ARS_PICTURE_TOP_PIE" val="100"/>
  <p:tag name="ARS_PICTURE_HEIGHT_PIE" val="400"/>
  <p:tag name="ARS_PICTURE_WIDTH_PIE" val="400"/>
  <p:tag name="ARS_CHARTPARA_TYPE" val="ctColumn"/>
  <p:tag name="ARS_CHARTPARA_DATAFORMAT" val="ltPercent"/>
  <p:tag name="ARS_CHARTPARA_SHOWTIME" val="csHandle"/>
  <p:tag name="ARS_CHARTPARA_NUMBERDEC" val="0"/>
  <p:tag name="ARS_CHARTPARA_DATAPERCENTBASE" val="crResponse"/>
  <p:tag name="ARS_CHARTPARA_SHOW3D" val="1"/>
  <p:tag name="ARS_CHOICE_OPTIONLIMIT" val="1"/>
  <p:tag name="ARS_RESPONSEPARA_NAMEMODE" val="1"/>
  <p:tag name="ARS_RESPONSEPARA_CANVOTE" val="cvAll"/>
  <p:tag name="ARS_KEYPADPARA_MODIFYMODE" val="0"/>
  <p:tag name="ARS_KEYPADPARA_CHECKUID" val="0"/>
  <p:tag name="ARS_CHOICE_SCOREMODE" val="0"/>
  <p:tag name="ARS_CHOICE_SCORERIGHT" val="0"/>
  <p:tag name="ARS_CHOICE_SCOREWRONG" val="0"/>
  <p:tag name="ARS_CHOICE_SCOREOPTIONZERO" val="0"/>
  <p:tag name="ARS_SLIDE_OPTIONTEXT_SHAPEID" val="13"/>
  <p:tag name="ARS_CHARTSHOWITEMTEXT" val="0"/>
  <p:tag name="ARS_CHARTPARA_PERCENTDEC" val="1"/>
  <p:tag name="ARS_CHARTPOINTWIDTH" val="0,4"/>
  <p:tag name="ARS_SLIDE_OPTIONTEXT" val="Precio de los metales&#10;Fluctuación de costos en respuesta al ciclo de precios&#10;Disponibilidad de financiamiento para la inversión&#10;Negociaciones colectivas"/>
  <p:tag name="ARS_CHOICE_OPTIONCOUNT" val="4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8"/>
  <p:tag name="ARS_CHARTPARA_ITEMLABELFONTBOLD" val="False"/>
  <p:tag name="ARS_CHARTPARA_ITEMLABELFONTITALIC" val="False"/>
  <p:tag name="ARS_CHARTPARA_ITEMLABELFONTCOLOR" val="-1"/>
  <p:tag name="ARS_CHARTPARA_DATALABELFONTNAME" val="Arial"/>
  <p:tag name="ARS_CHARTPARA_DATALABELFONTSIZE" val="8"/>
  <p:tag name="ARS_CHARTPARA_DATALABELFONTBOLD" val="True"/>
  <p:tag name="ARS_CHARTPARA_DATALABELFONTITALIC" val="False"/>
  <p:tag name="ARS_CHARTPARA_DATALABELFONTCOLOR" val="-1"/>
  <p:tag name="ARS_KEYPADPARA_OPTIONMODE" val="0"/>
  <p:tag name="ARS_ISEXISTCHART" val="True"/>
  <p:tag name="ARS_PICTURE_HEIGHT_COLUMN" val="191,2513"/>
  <p:tag name="ARS_PICTURE_LEFT_COLUMN" val="466,8758"/>
  <p:tag name="ARS_PICTURE_TOP_COLUMN" val="174,3743"/>
  <p:tag name="ARS_PICTURE_WIDTH_COLUMN" val="231,8752"/>
  <p:tag name="ARS_PICTRUE_SHOWBYHAND" val="1"/>
  <p:tag name="ARS_RESPONSED" val="1"/>
  <p:tag name="ARS_SLIDE_DUENO" val="400"/>
  <p:tag name="ARS_SLIDE_PARTICIPANTNUM" val="400"/>
  <p:tag name="ARS_SLIDE_SUBMITNUM" val="11"/>
  <p:tag name="ARS_SLIDE_CORRECTNUM" val="0"/>
  <p:tag name="ARS_SLIDE_VOTEMEAN" val="1,73"/>
  <p:tag name="ARS_SLIDE_ISRESPONSED" val="1"/>
  <p:tag name="ARS_CHARTPARA_PICTURENAME" val="352ea071-73c0-45f6-b16c-15a348196dd0.jp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TEXT" val="Por favor haga su selección ..."/>
  <p:tag name="ARS_SLIDETITLE_AUTOSET" val="0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83</Words>
  <Application>Microsoft Office PowerPoint</Application>
  <PresentationFormat>Presentación en pantalla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Encuesta Consejo Minero</vt:lpstr>
      <vt:lpstr>Factores críticos para el desarrollo de la actividad minera  en Chile</vt:lpstr>
      <vt:lpstr>Recursos productivos </vt:lpstr>
      <vt:lpstr>Variables de mercado</vt:lpstr>
      <vt:lpstr>Acciones del Estado</vt:lpstr>
      <vt:lpstr>Acciones de la industria</vt:lpstr>
      <vt:lpstr>Factores anteriores agrupados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Baltec 5</dc:creator>
  <cp:lastModifiedBy>cvaldes</cp:lastModifiedBy>
  <cp:revision>25</cp:revision>
  <dcterms:created xsi:type="dcterms:W3CDTF">2018-01-09T14:20:13Z</dcterms:created>
  <dcterms:modified xsi:type="dcterms:W3CDTF">2018-01-30T14:35:02Z</dcterms:modified>
</cp:coreProperties>
</file>